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0"/>
  </p:notesMasterIdLst>
  <p:sldIdLst>
    <p:sldId id="261" r:id="rId2"/>
    <p:sldId id="266" r:id="rId3"/>
    <p:sldId id="263" r:id="rId4"/>
    <p:sldId id="265" r:id="rId5"/>
    <p:sldId id="258" r:id="rId6"/>
    <p:sldId id="259"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4" r:id="rId22"/>
    <p:sldId id="281" r:id="rId23"/>
    <p:sldId id="282" r:id="rId24"/>
    <p:sldId id="283" r:id="rId25"/>
    <p:sldId id="285" r:id="rId26"/>
    <p:sldId id="287" r:id="rId27"/>
    <p:sldId id="288" r:id="rId28"/>
    <p:sldId id="289" r:id="rId29"/>
    <p:sldId id="290" r:id="rId30"/>
    <p:sldId id="293"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6" r:id="rId52"/>
    <p:sldId id="317" r:id="rId53"/>
    <p:sldId id="321" r:id="rId54"/>
    <p:sldId id="318" r:id="rId55"/>
    <p:sldId id="319" r:id="rId56"/>
    <p:sldId id="320" r:id="rId57"/>
    <p:sldId id="322" r:id="rId58"/>
    <p:sldId id="323" r:id="rId59"/>
    <p:sldId id="324" r:id="rId60"/>
    <p:sldId id="325" r:id="rId61"/>
    <p:sldId id="326" r:id="rId62"/>
    <p:sldId id="327" r:id="rId63"/>
    <p:sldId id="328" r:id="rId64"/>
    <p:sldId id="329" r:id="rId65"/>
    <p:sldId id="335" r:id="rId66"/>
    <p:sldId id="334" r:id="rId67"/>
    <p:sldId id="331" r:id="rId68"/>
    <p:sldId id="332" r:id="rId69"/>
  </p:sldIdLst>
  <p:sldSz cx="9144000" cy="5715000" type="screen16x1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87" autoAdjust="0"/>
    <p:restoredTop sz="80817" autoAdjust="0"/>
  </p:normalViewPr>
  <p:slideViewPr>
    <p:cSldViewPr>
      <p:cViewPr varScale="1">
        <p:scale>
          <a:sx n="51" d="100"/>
          <a:sy n="51" d="100"/>
        </p:scale>
        <p:origin x="2059" y="34"/>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F0FD33-8DA8-44F6-B0FB-81CE5FE5C16F}" type="doc">
      <dgm:prSet loTypeId="urn:microsoft.com/office/officeart/2005/8/layout/chevron2" loCatId="list" qsTypeId="urn:microsoft.com/office/officeart/2005/8/quickstyle/simple2" qsCatId="simple" csTypeId="urn:microsoft.com/office/officeart/2005/8/colors/accent1_2" csCatId="accent1" phldr="1"/>
      <dgm:spPr/>
      <dgm:t>
        <a:bodyPr/>
        <a:lstStyle/>
        <a:p>
          <a:endParaRPr lang="en-US"/>
        </a:p>
      </dgm:t>
    </dgm:pt>
    <dgm:pt modelId="{6D3F5429-0946-4B2A-8AD7-F9FC5C2AC087}">
      <dgm:prSet phldrT="[Text]" custT="1"/>
      <dgm:spPr/>
      <dgm:t>
        <a:bodyPr/>
        <a:lstStyle/>
        <a:p>
          <a:r>
            <a:rPr lang="en-US" sz="1800" dirty="0">
              <a:latin typeface="+mj-lt"/>
            </a:rPr>
            <a:t>1</a:t>
          </a:r>
        </a:p>
      </dgm:t>
    </dgm:pt>
    <dgm:pt modelId="{D9E3CF27-5D0A-4A1E-84B1-5DAF4E0C457A}" type="parTrans" cxnId="{1D441450-06EE-47DB-BD7A-23EB8DD42548}">
      <dgm:prSet/>
      <dgm:spPr/>
      <dgm:t>
        <a:bodyPr/>
        <a:lstStyle/>
        <a:p>
          <a:endParaRPr lang="en-US"/>
        </a:p>
      </dgm:t>
    </dgm:pt>
    <dgm:pt modelId="{E431F9ED-23BC-4EA2-B58B-601D8454275B}" type="sibTrans" cxnId="{1D441450-06EE-47DB-BD7A-23EB8DD42548}">
      <dgm:prSet/>
      <dgm:spPr/>
      <dgm:t>
        <a:bodyPr/>
        <a:lstStyle/>
        <a:p>
          <a:endParaRPr lang="en-US"/>
        </a:p>
      </dgm:t>
    </dgm:pt>
    <dgm:pt modelId="{598E46FB-77F2-42AF-B95B-CED91DBD26A9}">
      <dgm:prSet phldrT="[Text]" custT="1"/>
      <dgm:spPr/>
      <dgm:t>
        <a:bodyPr/>
        <a:lstStyle/>
        <a:p>
          <a:r>
            <a:rPr lang="en-US" sz="1800" dirty="0">
              <a:latin typeface="+mj-lt"/>
            </a:rPr>
            <a:t>Local authorities identify need for FAC</a:t>
          </a:r>
        </a:p>
      </dgm:t>
    </dgm:pt>
    <dgm:pt modelId="{53838172-282F-46B7-89A0-1D9CD4EA05E4}" type="parTrans" cxnId="{88A56B9E-E342-40BF-A04B-83138C2C3ED0}">
      <dgm:prSet/>
      <dgm:spPr/>
      <dgm:t>
        <a:bodyPr/>
        <a:lstStyle/>
        <a:p>
          <a:endParaRPr lang="en-US"/>
        </a:p>
      </dgm:t>
    </dgm:pt>
    <dgm:pt modelId="{A5FA45FC-2E7C-40E7-9538-364E07FE57C7}" type="sibTrans" cxnId="{88A56B9E-E342-40BF-A04B-83138C2C3ED0}">
      <dgm:prSet/>
      <dgm:spPr/>
      <dgm:t>
        <a:bodyPr/>
        <a:lstStyle/>
        <a:p>
          <a:endParaRPr lang="en-US"/>
        </a:p>
      </dgm:t>
    </dgm:pt>
    <dgm:pt modelId="{66948A37-0CDA-4177-98F5-066275BD5F38}">
      <dgm:prSet phldrT="[Text]" custT="1"/>
      <dgm:spPr/>
      <dgm:t>
        <a:bodyPr/>
        <a:lstStyle/>
        <a:p>
          <a:r>
            <a:rPr lang="en-US" sz="1800" dirty="0">
              <a:latin typeface="+mj-lt"/>
            </a:rPr>
            <a:t>2</a:t>
          </a:r>
        </a:p>
      </dgm:t>
    </dgm:pt>
    <dgm:pt modelId="{8206ABD3-5EF4-4DB2-973F-83747D424F37}" type="parTrans" cxnId="{8785D6DE-CBF4-4BC1-9468-AB17BB8A79C7}">
      <dgm:prSet/>
      <dgm:spPr/>
      <dgm:t>
        <a:bodyPr/>
        <a:lstStyle/>
        <a:p>
          <a:endParaRPr lang="en-US"/>
        </a:p>
      </dgm:t>
    </dgm:pt>
    <dgm:pt modelId="{129A8F76-E874-49DE-9C99-07E121C263A4}" type="sibTrans" cxnId="{8785D6DE-CBF4-4BC1-9468-AB17BB8A79C7}">
      <dgm:prSet/>
      <dgm:spPr/>
      <dgm:t>
        <a:bodyPr/>
        <a:lstStyle/>
        <a:p>
          <a:endParaRPr lang="en-US"/>
        </a:p>
      </dgm:t>
    </dgm:pt>
    <dgm:pt modelId="{DBB0DAAC-429B-458B-8FCC-B598751E8053}">
      <dgm:prSet phldrT="[Text]" custT="1"/>
      <dgm:spPr/>
      <dgm:t>
        <a:bodyPr/>
        <a:lstStyle/>
        <a:p>
          <a:r>
            <a:rPr lang="en-US" sz="1800" dirty="0">
              <a:latin typeface="+mj-lt"/>
            </a:rPr>
            <a:t>Local EMD notifies Region DEMHS Coordinator requesting activation of a Region  FAC Support Team</a:t>
          </a:r>
        </a:p>
      </dgm:t>
    </dgm:pt>
    <dgm:pt modelId="{87085B8F-08C3-40A1-88A5-F5D98AD11A32}" type="parTrans" cxnId="{F0CE33F1-8C70-435C-80A0-9A643524D2B4}">
      <dgm:prSet/>
      <dgm:spPr/>
      <dgm:t>
        <a:bodyPr/>
        <a:lstStyle/>
        <a:p>
          <a:endParaRPr lang="en-US"/>
        </a:p>
      </dgm:t>
    </dgm:pt>
    <dgm:pt modelId="{55B3B69B-C459-4221-983B-C2B349A07987}" type="sibTrans" cxnId="{F0CE33F1-8C70-435C-80A0-9A643524D2B4}">
      <dgm:prSet/>
      <dgm:spPr/>
      <dgm:t>
        <a:bodyPr/>
        <a:lstStyle/>
        <a:p>
          <a:endParaRPr lang="en-US"/>
        </a:p>
      </dgm:t>
    </dgm:pt>
    <dgm:pt modelId="{C80CCF9C-19BA-434B-B1C7-59C6ECD675CF}">
      <dgm:prSet phldrT="[Text]" custT="1"/>
      <dgm:spPr/>
      <dgm:t>
        <a:bodyPr/>
        <a:lstStyle/>
        <a:p>
          <a:r>
            <a:rPr lang="en-US" sz="1800" dirty="0">
              <a:latin typeface="+mj-lt"/>
            </a:rPr>
            <a:t>3</a:t>
          </a:r>
        </a:p>
      </dgm:t>
    </dgm:pt>
    <dgm:pt modelId="{E66F5159-7F73-4E3C-89C2-35AA2DBDC551}" type="parTrans" cxnId="{7EC78001-562E-4EF0-B460-7923B121C62B}">
      <dgm:prSet/>
      <dgm:spPr/>
      <dgm:t>
        <a:bodyPr/>
        <a:lstStyle/>
        <a:p>
          <a:endParaRPr lang="en-US"/>
        </a:p>
      </dgm:t>
    </dgm:pt>
    <dgm:pt modelId="{D44F8EF0-6AA4-4E55-B469-B2D49B999154}" type="sibTrans" cxnId="{7EC78001-562E-4EF0-B460-7923B121C62B}">
      <dgm:prSet/>
      <dgm:spPr/>
      <dgm:t>
        <a:bodyPr/>
        <a:lstStyle/>
        <a:p>
          <a:endParaRPr lang="en-US"/>
        </a:p>
      </dgm:t>
    </dgm:pt>
    <dgm:pt modelId="{BE7DECF2-1B4A-4828-9FB4-2460086FB91D}">
      <dgm:prSet phldrT="[Text]" custT="1"/>
      <dgm:spPr/>
      <dgm:t>
        <a:bodyPr/>
        <a:lstStyle/>
        <a:p>
          <a:r>
            <a:rPr lang="en-US" sz="1800" dirty="0">
              <a:latin typeface="+mj-lt"/>
            </a:rPr>
            <a:t>Region  DEMHS Coordinator processes request </a:t>
          </a:r>
        </a:p>
      </dgm:t>
    </dgm:pt>
    <dgm:pt modelId="{F7DECB32-FB4F-4456-8AC6-CAC17925B115}" type="parTrans" cxnId="{CA0F6054-6F22-42E5-A589-3872B2DB186A}">
      <dgm:prSet/>
      <dgm:spPr/>
      <dgm:t>
        <a:bodyPr/>
        <a:lstStyle/>
        <a:p>
          <a:endParaRPr lang="en-US"/>
        </a:p>
      </dgm:t>
    </dgm:pt>
    <dgm:pt modelId="{C95ADA20-7976-4975-B14C-0EF8C0C3441D}" type="sibTrans" cxnId="{CA0F6054-6F22-42E5-A589-3872B2DB186A}">
      <dgm:prSet/>
      <dgm:spPr/>
      <dgm:t>
        <a:bodyPr/>
        <a:lstStyle/>
        <a:p>
          <a:endParaRPr lang="en-US"/>
        </a:p>
      </dgm:t>
    </dgm:pt>
    <dgm:pt modelId="{FB4EB1CA-44F3-40D6-AE4E-68409A1B6E9A}">
      <dgm:prSet phldrT="[Text]" custT="1"/>
      <dgm:spPr/>
      <dgm:t>
        <a:bodyPr/>
        <a:lstStyle/>
        <a:p>
          <a:r>
            <a:rPr lang="en-US" sz="1800" dirty="0">
              <a:latin typeface="+mj-lt"/>
            </a:rPr>
            <a:t>4 </a:t>
          </a:r>
        </a:p>
      </dgm:t>
    </dgm:pt>
    <dgm:pt modelId="{8FDBB5BF-4CC0-4066-95FB-DAF718C8D875}" type="parTrans" cxnId="{E738102C-9E7C-4A65-BC80-92EC0EBE870E}">
      <dgm:prSet/>
      <dgm:spPr/>
      <dgm:t>
        <a:bodyPr/>
        <a:lstStyle/>
        <a:p>
          <a:endParaRPr lang="en-US"/>
        </a:p>
      </dgm:t>
    </dgm:pt>
    <dgm:pt modelId="{3DDC2F73-F10E-4C7B-9300-04140F618A91}" type="sibTrans" cxnId="{E738102C-9E7C-4A65-BC80-92EC0EBE870E}">
      <dgm:prSet/>
      <dgm:spPr/>
      <dgm:t>
        <a:bodyPr/>
        <a:lstStyle/>
        <a:p>
          <a:endParaRPr lang="en-US"/>
        </a:p>
      </dgm:t>
    </dgm:pt>
    <dgm:pt modelId="{2662D3C1-6BC4-431D-952B-57A39C21A3AF}">
      <dgm:prSet custT="1"/>
      <dgm:spPr/>
      <dgm:t>
        <a:bodyPr/>
        <a:lstStyle/>
        <a:p>
          <a:r>
            <a:rPr lang="en-US" sz="1800" dirty="0">
              <a:latin typeface="+mj-lt"/>
            </a:rPr>
            <a:t>Assets will not be deployed until confirmed through the local contact at the EOC or ICP coordinating the activation</a:t>
          </a:r>
        </a:p>
      </dgm:t>
    </dgm:pt>
    <dgm:pt modelId="{E0B45DCA-9FDE-437B-BE64-27B5BEC64723}" type="parTrans" cxnId="{7120B61C-B82E-4AD6-BA74-62C5DDE19541}">
      <dgm:prSet/>
      <dgm:spPr/>
      <dgm:t>
        <a:bodyPr/>
        <a:lstStyle/>
        <a:p>
          <a:endParaRPr lang="en-US"/>
        </a:p>
      </dgm:t>
    </dgm:pt>
    <dgm:pt modelId="{10DB1162-B237-49E6-941E-2BFF55A788EC}" type="sibTrans" cxnId="{7120B61C-B82E-4AD6-BA74-62C5DDE19541}">
      <dgm:prSet/>
      <dgm:spPr/>
      <dgm:t>
        <a:bodyPr/>
        <a:lstStyle/>
        <a:p>
          <a:endParaRPr lang="en-US"/>
        </a:p>
      </dgm:t>
    </dgm:pt>
    <dgm:pt modelId="{34EF6FDB-7D8C-4DDE-8F81-3EA2AB3B587C}" type="pres">
      <dgm:prSet presAssocID="{27F0FD33-8DA8-44F6-B0FB-81CE5FE5C16F}" presName="linearFlow" presStyleCnt="0">
        <dgm:presLayoutVars>
          <dgm:dir/>
          <dgm:animLvl val="lvl"/>
          <dgm:resizeHandles val="exact"/>
        </dgm:presLayoutVars>
      </dgm:prSet>
      <dgm:spPr/>
    </dgm:pt>
    <dgm:pt modelId="{6E71FFEA-E8ED-4025-A310-EC66016A706C}" type="pres">
      <dgm:prSet presAssocID="{6D3F5429-0946-4B2A-8AD7-F9FC5C2AC087}" presName="composite" presStyleCnt="0"/>
      <dgm:spPr/>
    </dgm:pt>
    <dgm:pt modelId="{1211A383-BC81-4C0C-8996-8C201A19B9DB}" type="pres">
      <dgm:prSet presAssocID="{6D3F5429-0946-4B2A-8AD7-F9FC5C2AC087}" presName="parentText" presStyleLbl="alignNode1" presStyleIdx="0" presStyleCnt="4" custLinFactNeighborY="-8675">
        <dgm:presLayoutVars>
          <dgm:chMax val="1"/>
          <dgm:bulletEnabled val="1"/>
        </dgm:presLayoutVars>
      </dgm:prSet>
      <dgm:spPr/>
    </dgm:pt>
    <dgm:pt modelId="{44C55281-7E3C-45DD-BB54-2DF7EB239840}" type="pres">
      <dgm:prSet presAssocID="{6D3F5429-0946-4B2A-8AD7-F9FC5C2AC087}" presName="descendantText" presStyleLbl="alignAcc1" presStyleIdx="0" presStyleCnt="4">
        <dgm:presLayoutVars>
          <dgm:bulletEnabled val="1"/>
        </dgm:presLayoutVars>
      </dgm:prSet>
      <dgm:spPr/>
    </dgm:pt>
    <dgm:pt modelId="{22FCE59D-8DB6-401C-986A-6855ECF23298}" type="pres">
      <dgm:prSet presAssocID="{E431F9ED-23BC-4EA2-B58B-601D8454275B}" presName="sp" presStyleCnt="0"/>
      <dgm:spPr/>
    </dgm:pt>
    <dgm:pt modelId="{DF864275-93EA-4D57-9F5E-8DDB7A8373BA}" type="pres">
      <dgm:prSet presAssocID="{66948A37-0CDA-4177-98F5-066275BD5F38}" presName="composite" presStyleCnt="0"/>
      <dgm:spPr/>
    </dgm:pt>
    <dgm:pt modelId="{55F5961E-EA28-4C21-B2C2-1C050D636F2C}" type="pres">
      <dgm:prSet presAssocID="{66948A37-0CDA-4177-98F5-066275BD5F38}" presName="parentText" presStyleLbl="alignNode1" presStyleIdx="1" presStyleCnt="4">
        <dgm:presLayoutVars>
          <dgm:chMax val="1"/>
          <dgm:bulletEnabled val="1"/>
        </dgm:presLayoutVars>
      </dgm:prSet>
      <dgm:spPr/>
    </dgm:pt>
    <dgm:pt modelId="{913E84DC-45EB-4088-A30B-1B8B1340EC3F}" type="pres">
      <dgm:prSet presAssocID="{66948A37-0CDA-4177-98F5-066275BD5F38}" presName="descendantText" presStyleLbl="alignAcc1" presStyleIdx="1" presStyleCnt="4">
        <dgm:presLayoutVars>
          <dgm:bulletEnabled val="1"/>
        </dgm:presLayoutVars>
      </dgm:prSet>
      <dgm:spPr/>
    </dgm:pt>
    <dgm:pt modelId="{52C1E163-8970-4D2F-B523-F532E96EFEA8}" type="pres">
      <dgm:prSet presAssocID="{129A8F76-E874-49DE-9C99-07E121C263A4}" presName="sp" presStyleCnt="0"/>
      <dgm:spPr/>
    </dgm:pt>
    <dgm:pt modelId="{796317A0-149A-4FA3-8AEB-9C8043E667FA}" type="pres">
      <dgm:prSet presAssocID="{C80CCF9C-19BA-434B-B1C7-59C6ECD675CF}" presName="composite" presStyleCnt="0"/>
      <dgm:spPr/>
    </dgm:pt>
    <dgm:pt modelId="{00C149BC-CB43-4611-B7CF-A893A351F241}" type="pres">
      <dgm:prSet presAssocID="{C80CCF9C-19BA-434B-B1C7-59C6ECD675CF}" presName="parentText" presStyleLbl="alignNode1" presStyleIdx="2" presStyleCnt="4">
        <dgm:presLayoutVars>
          <dgm:chMax val="1"/>
          <dgm:bulletEnabled val="1"/>
        </dgm:presLayoutVars>
      </dgm:prSet>
      <dgm:spPr/>
    </dgm:pt>
    <dgm:pt modelId="{2445A35A-B7F1-459E-89B5-9DD602DE305C}" type="pres">
      <dgm:prSet presAssocID="{C80CCF9C-19BA-434B-B1C7-59C6ECD675CF}" presName="descendantText" presStyleLbl="alignAcc1" presStyleIdx="2" presStyleCnt="4">
        <dgm:presLayoutVars>
          <dgm:bulletEnabled val="1"/>
        </dgm:presLayoutVars>
      </dgm:prSet>
      <dgm:spPr/>
    </dgm:pt>
    <dgm:pt modelId="{7D8F7379-9F25-4ACE-9CFA-ED99B6639953}" type="pres">
      <dgm:prSet presAssocID="{D44F8EF0-6AA4-4E55-B469-B2D49B999154}" presName="sp" presStyleCnt="0"/>
      <dgm:spPr/>
    </dgm:pt>
    <dgm:pt modelId="{0077A195-F2A2-4C09-8EB5-B1D0ABED677C}" type="pres">
      <dgm:prSet presAssocID="{FB4EB1CA-44F3-40D6-AE4E-68409A1B6E9A}" presName="composite" presStyleCnt="0"/>
      <dgm:spPr/>
    </dgm:pt>
    <dgm:pt modelId="{D1897CA1-5807-4739-B5E6-478D5F54EBE3}" type="pres">
      <dgm:prSet presAssocID="{FB4EB1CA-44F3-40D6-AE4E-68409A1B6E9A}" presName="parentText" presStyleLbl="alignNode1" presStyleIdx="3" presStyleCnt="4">
        <dgm:presLayoutVars>
          <dgm:chMax val="1"/>
          <dgm:bulletEnabled val="1"/>
        </dgm:presLayoutVars>
      </dgm:prSet>
      <dgm:spPr/>
    </dgm:pt>
    <dgm:pt modelId="{CC48E9BE-56F0-4F59-9698-1C1AD99507EF}" type="pres">
      <dgm:prSet presAssocID="{FB4EB1CA-44F3-40D6-AE4E-68409A1B6E9A}" presName="descendantText" presStyleLbl="alignAcc1" presStyleIdx="3" presStyleCnt="4">
        <dgm:presLayoutVars>
          <dgm:bulletEnabled val="1"/>
        </dgm:presLayoutVars>
      </dgm:prSet>
      <dgm:spPr/>
    </dgm:pt>
  </dgm:ptLst>
  <dgm:cxnLst>
    <dgm:cxn modelId="{7EC78001-562E-4EF0-B460-7923B121C62B}" srcId="{27F0FD33-8DA8-44F6-B0FB-81CE5FE5C16F}" destId="{C80CCF9C-19BA-434B-B1C7-59C6ECD675CF}" srcOrd="2" destOrd="0" parTransId="{E66F5159-7F73-4E3C-89C2-35AA2DBDC551}" sibTransId="{D44F8EF0-6AA4-4E55-B469-B2D49B999154}"/>
    <dgm:cxn modelId="{7120B61C-B82E-4AD6-BA74-62C5DDE19541}" srcId="{FB4EB1CA-44F3-40D6-AE4E-68409A1B6E9A}" destId="{2662D3C1-6BC4-431D-952B-57A39C21A3AF}" srcOrd="0" destOrd="0" parTransId="{E0B45DCA-9FDE-437B-BE64-27B5BEC64723}" sibTransId="{10DB1162-B237-49E6-941E-2BFF55A788EC}"/>
    <dgm:cxn modelId="{E738102C-9E7C-4A65-BC80-92EC0EBE870E}" srcId="{27F0FD33-8DA8-44F6-B0FB-81CE5FE5C16F}" destId="{FB4EB1CA-44F3-40D6-AE4E-68409A1B6E9A}" srcOrd="3" destOrd="0" parTransId="{8FDBB5BF-4CC0-4066-95FB-DAF718C8D875}" sibTransId="{3DDC2F73-F10E-4C7B-9300-04140F618A91}"/>
    <dgm:cxn modelId="{1D441450-06EE-47DB-BD7A-23EB8DD42548}" srcId="{27F0FD33-8DA8-44F6-B0FB-81CE5FE5C16F}" destId="{6D3F5429-0946-4B2A-8AD7-F9FC5C2AC087}" srcOrd="0" destOrd="0" parTransId="{D9E3CF27-5D0A-4A1E-84B1-5DAF4E0C457A}" sibTransId="{E431F9ED-23BC-4EA2-B58B-601D8454275B}"/>
    <dgm:cxn modelId="{05F2B951-C83D-403E-934F-0E0AFC60AFF4}" type="presOf" srcId="{C80CCF9C-19BA-434B-B1C7-59C6ECD675CF}" destId="{00C149BC-CB43-4611-B7CF-A893A351F241}" srcOrd="0" destOrd="0" presId="urn:microsoft.com/office/officeart/2005/8/layout/chevron2"/>
    <dgm:cxn modelId="{B52A0372-7CE2-4327-90E4-A28A16376740}" type="presOf" srcId="{27F0FD33-8DA8-44F6-B0FB-81CE5FE5C16F}" destId="{34EF6FDB-7D8C-4DDE-8F81-3EA2AB3B587C}" srcOrd="0" destOrd="0" presId="urn:microsoft.com/office/officeart/2005/8/layout/chevron2"/>
    <dgm:cxn modelId="{CA0F6054-6F22-42E5-A589-3872B2DB186A}" srcId="{C80CCF9C-19BA-434B-B1C7-59C6ECD675CF}" destId="{BE7DECF2-1B4A-4828-9FB4-2460086FB91D}" srcOrd="0" destOrd="0" parTransId="{F7DECB32-FB4F-4456-8AC6-CAC17925B115}" sibTransId="{C95ADA20-7976-4975-B14C-0EF8C0C3441D}"/>
    <dgm:cxn modelId="{AC1A117C-D59B-47FC-BA51-5E922BAE68CE}" type="presOf" srcId="{BE7DECF2-1B4A-4828-9FB4-2460086FB91D}" destId="{2445A35A-B7F1-459E-89B5-9DD602DE305C}" srcOrd="0" destOrd="0" presId="urn:microsoft.com/office/officeart/2005/8/layout/chevron2"/>
    <dgm:cxn modelId="{A5CADD91-6057-47C2-9421-646F3E75AADF}" type="presOf" srcId="{598E46FB-77F2-42AF-B95B-CED91DBD26A9}" destId="{44C55281-7E3C-45DD-BB54-2DF7EB239840}" srcOrd="0" destOrd="0" presId="urn:microsoft.com/office/officeart/2005/8/layout/chevron2"/>
    <dgm:cxn modelId="{B6DCC99A-7205-48E1-811D-B51280A6A2A5}" type="presOf" srcId="{FB4EB1CA-44F3-40D6-AE4E-68409A1B6E9A}" destId="{D1897CA1-5807-4739-B5E6-478D5F54EBE3}" srcOrd="0" destOrd="0" presId="urn:microsoft.com/office/officeart/2005/8/layout/chevron2"/>
    <dgm:cxn modelId="{CEB7299C-C192-4520-BC35-2255A46E483E}" type="presOf" srcId="{DBB0DAAC-429B-458B-8FCC-B598751E8053}" destId="{913E84DC-45EB-4088-A30B-1B8B1340EC3F}" srcOrd="0" destOrd="0" presId="urn:microsoft.com/office/officeart/2005/8/layout/chevron2"/>
    <dgm:cxn modelId="{88A56B9E-E342-40BF-A04B-83138C2C3ED0}" srcId="{6D3F5429-0946-4B2A-8AD7-F9FC5C2AC087}" destId="{598E46FB-77F2-42AF-B95B-CED91DBD26A9}" srcOrd="0" destOrd="0" parTransId="{53838172-282F-46B7-89A0-1D9CD4EA05E4}" sibTransId="{A5FA45FC-2E7C-40E7-9538-364E07FE57C7}"/>
    <dgm:cxn modelId="{60BD65D0-E958-423F-B08E-4F8065FF12FD}" type="presOf" srcId="{2662D3C1-6BC4-431D-952B-57A39C21A3AF}" destId="{CC48E9BE-56F0-4F59-9698-1C1AD99507EF}" srcOrd="0" destOrd="0" presId="urn:microsoft.com/office/officeart/2005/8/layout/chevron2"/>
    <dgm:cxn modelId="{B6791FDE-1352-4CC4-ADCE-8D25B4DDCAE0}" type="presOf" srcId="{66948A37-0CDA-4177-98F5-066275BD5F38}" destId="{55F5961E-EA28-4C21-B2C2-1C050D636F2C}" srcOrd="0" destOrd="0" presId="urn:microsoft.com/office/officeart/2005/8/layout/chevron2"/>
    <dgm:cxn modelId="{8785D6DE-CBF4-4BC1-9468-AB17BB8A79C7}" srcId="{27F0FD33-8DA8-44F6-B0FB-81CE5FE5C16F}" destId="{66948A37-0CDA-4177-98F5-066275BD5F38}" srcOrd="1" destOrd="0" parTransId="{8206ABD3-5EF4-4DB2-973F-83747D424F37}" sibTransId="{129A8F76-E874-49DE-9C99-07E121C263A4}"/>
    <dgm:cxn modelId="{F0CE33F1-8C70-435C-80A0-9A643524D2B4}" srcId="{66948A37-0CDA-4177-98F5-066275BD5F38}" destId="{DBB0DAAC-429B-458B-8FCC-B598751E8053}" srcOrd="0" destOrd="0" parTransId="{87085B8F-08C3-40A1-88A5-F5D98AD11A32}" sibTransId="{55B3B69B-C459-4221-983B-C2B349A07987}"/>
    <dgm:cxn modelId="{F9D337FF-1095-4EBA-94C2-1887A4A71DC1}" type="presOf" srcId="{6D3F5429-0946-4B2A-8AD7-F9FC5C2AC087}" destId="{1211A383-BC81-4C0C-8996-8C201A19B9DB}" srcOrd="0" destOrd="0" presId="urn:microsoft.com/office/officeart/2005/8/layout/chevron2"/>
    <dgm:cxn modelId="{AEAA9A51-22CE-4E55-A86B-4B2D3B583F7D}" type="presParOf" srcId="{34EF6FDB-7D8C-4DDE-8F81-3EA2AB3B587C}" destId="{6E71FFEA-E8ED-4025-A310-EC66016A706C}" srcOrd="0" destOrd="0" presId="urn:microsoft.com/office/officeart/2005/8/layout/chevron2"/>
    <dgm:cxn modelId="{FA35A10A-67F0-4017-A084-148C3835426A}" type="presParOf" srcId="{6E71FFEA-E8ED-4025-A310-EC66016A706C}" destId="{1211A383-BC81-4C0C-8996-8C201A19B9DB}" srcOrd="0" destOrd="0" presId="urn:microsoft.com/office/officeart/2005/8/layout/chevron2"/>
    <dgm:cxn modelId="{30922B2F-F8F8-4D7A-8D8E-1619DEE3660D}" type="presParOf" srcId="{6E71FFEA-E8ED-4025-A310-EC66016A706C}" destId="{44C55281-7E3C-45DD-BB54-2DF7EB239840}" srcOrd="1" destOrd="0" presId="urn:microsoft.com/office/officeart/2005/8/layout/chevron2"/>
    <dgm:cxn modelId="{7682FD1E-8877-448E-9EA9-A0BE02B288A8}" type="presParOf" srcId="{34EF6FDB-7D8C-4DDE-8F81-3EA2AB3B587C}" destId="{22FCE59D-8DB6-401C-986A-6855ECF23298}" srcOrd="1" destOrd="0" presId="urn:microsoft.com/office/officeart/2005/8/layout/chevron2"/>
    <dgm:cxn modelId="{88DA533B-47D4-4079-A997-373819B2E7C5}" type="presParOf" srcId="{34EF6FDB-7D8C-4DDE-8F81-3EA2AB3B587C}" destId="{DF864275-93EA-4D57-9F5E-8DDB7A8373BA}" srcOrd="2" destOrd="0" presId="urn:microsoft.com/office/officeart/2005/8/layout/chevron2"/>
    <dgm:cxn modelId="{CECC06A3-66DA-4CFB-960F-76046A68E35C}" type="presParOf" srcId="{DF864275-93EA-4D57-9F5E-8DDB7A8373BA}" destId="{55F5961E-EA28-4C21-B2C2-1C050D636F2C}" srcOrd="0" destOrd="0" presId="urn:microsoft.com/office/officeart/2005/8/layout/chevron2"/>
    <dgm:cxn modelId="{E48FA486-22C6-4A8D-A818-513AAB789561}" type="presParOf" srcId="{DF864275-93EA-4D57-9F5E-8DDB7A8373BA}" destId="{913E84DC-45EB-4088-A30B-1B8B1340EC3F}" srcOrd="1" destOrd="0" presId="urn:microsoft.com/office/officeart/2005/8/layout/chevron2"/>
    <dgm:cxn modelId="{E8186388-5F98-47A3-BE63-FB49939166B4}" type="presParOf" srcId="{34EF6FDB-7D8C-4DDE-8F81-3EA2AB3B587C}" destId="{52C1E163-8970-4D2F-B523-F532E96EFEA8}" srcOrd="3" destOrd="0" presId="urn:microsoft.com/office/officeart/2005/8/layout/chevron2"/>
    <dgm:cxn modelId="{0B32CBE8-EB21-4B9A-9D23-5D0A00B35FEB}" type="presParOf" srcId="{34EF6FDB-7D8C-4DDE-8F81-3EA2AB3B587C}" destId="{796317A0-149A-4FA3-8AEB-9C8043E667FA}" srcOrd="4" destOrd="0" presId="urn:microsoft.com/office/officeart/2005/8/layout/chevron2"/>
    <dgm:cxn modelId="{26169768-26AF-484E-A42E-17CBBD94C9F0}" type="presParOf" srcId="{796317A0-149A-4FA3-8AEB-9C8043E667FA}" destId="{00C149BC-CB43-4611-B7CF-A893A351F241}" srcOrd="0" destOrd="0" presId="urn:microsoft.com/office/officeart/2005/8/layout/chevron2"/>
    <dgm:cxn modelId="{909B0A70-3EF4-4153-BDF7-0731187CA5D4}" type="presParOf" srcId="{796317A0-149A-4FA3-8AEB-9C8043E667FA}" destId="{2445A35A-B7F1-459E-89B5-9DD602DE305C}" srcOrd="1" destOrd="0" presId="urn:microsoft.com/office/officeart/2005/8/layout/chevron2"/>
    <dgm:cxn modelId="{BCE71726-1D5F-4085-904C-F797DCE6A10F}" type="presParOf" srcId="{34EF6FDB-7D8C-4DDE-8F81-3EA2AB3B587C}" destId="{7D8F7379-9F25-4ACE-9CFA-ED99B6639953}" srcOrd="5" destOrd="0" presId="urn:microsoft.com/office/officeart/2005/8/layout/chevron2"/>
    <dgm:cxn modelId="{6CBB5E84-7907-44FB-A7A8-2CCDE2E0753B}" type="presParOf" srcId="{34EF6FDB-7D8C-4DDE-8F81-3EA2AB3B587C}" destId="{0077A195-F2A2-4C09-8EB5-B1D0ABED677C}" srcOrd="6" destOrd="0" presId="urn:microsoft.com/office/officeart/2005/8/layout/chevron2"/>
    <dgm:cxn modelId="{30E3EB73-1ED3-451C-B7D6-47FDDDDB7789}" type="presParOf" srcId="{0077A195-F2A2-4C09-8EB5-B1D0ABED677C}" destId="{D1897CA1-5807-4739-B5E6-478D5F54EBE3}" srcOrd="0" destOrd="0" presId="urn:microsoft.com/office/officeart/2005/8/layout/chevron2"/>
    <dgm:cxn modelId="{67638413-660E-4721-9047-5C8CB9C0F619}" type="presParOf" srcId="{0077A195-F2A2-4C09-8EB5-B1D0ABED677C}" destId="{CC48E9BE-56F0-4F59-9698-1C1AD99507E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1A383-BC81-4C0C-8996-8C201A19B9DB}">
      <dsp:nvSpPr>
        <dsp:cNvPr id="0" name=""/>
        <dsp:cNvSpPr/>
      </dsp:nvSpPr>
      <dsp:spPr>
        <a:xfrm rot="5400000">
          <a:off x="-117477" y="117477"/>
          <a:ext cx="783186" cy="5482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5400000" algn="t"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1</a:t>
          </a:r>
        </a:p>
      </dsp:txBody>
      <dsp:txXfrm rot="-5400000">
        <a:off x="1" y="274114"/>
        <a:ext cx="548230" cy="234956"/>
      </dsp:txXfrm>
    </dsp:sp>
    <dsp:sp modelId="{44C55281-7E3C-45DD-BB54-2DF7EB239840}">
      <dsp:nvSpPr>
        <dsp:cNvPr id="0" name=""/>
        <dsp:cNvSpPr/>
      </dsp:nvSpPr>
      <dsp:spPr>
        <a:xfrm rot="5400000">
          <a:off x="3448445" y="-2897128"/>
          <a:ext cx="509338" cy="63097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mj-lt"/>
            </a:rPr>
            <a:t>Local authorities identify need for FAC</a:t>
          </a:r>
        </a:p>
      </dsp:txBody>
      <dsp:txXfrm rot="-5400000">
        <a:off x="548230" y="27951"/>
        <a:ext cx="6284905" cy="459610"/>
      </dsp:txXfrm>
    </dsp:sp>
    <dsp:sp modelId="{55F5961E-EA28-4C21-B2C2-1C050D636F2C}">
      <dsp:nvSpPr>
        <dsp:cNvPr id="0" name=""/>
        <dsp:cNvSpPr/>
      </dsp:nvSpPr>
      <dsp:spPr>
        <a:xfrm rot="5400000">
          <a:off x="-117477" y="746444"/>
          <a:ext cx="783186" cy="5482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5400000" algn="t"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2</a:t>
          </a:r>
        </a:p>
      </dsp:txBody>
      <dsp:txXfrm rot="-5400000">
        <a:off x="1" y="903081"/>
        <a:ext cx="548230" cy="234956"/>
      </dsp:txXfrm>
    </dsp:sp>
    <dsp:sp modelId="{913E84DC-45EB-4088-A30B-1B8B1340EC3F}">
      <dsp:nvSpPr>
        <dsp:cNvPr id="0" name=""/>
        <dsp:cNvSpPr/>
      </dsp:nvSpPr>
      <dsp:spPr>
        <a:xfrm rot="5400000">
          <a:off x="3448579" y="-2271382"/>
          <a:ext cx="509071" cy="63097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mj-lt"/>
            </a:rPr>
            <a:t>Local EMD notifies Region DEMHS Coordinator requesting activation of a Region  FAC Support Team</a:t>
          </a:r>
        </a:p>
      </dsp:txBody>
      <dsp:txXfrm rot="-5400000">
        <a:off x="548231" y="653817"/>
        <a:ext cx="6284918" cy="459369"/>
      </dsp:txXfrm>
    </dsp:sp>
    <dsp:sp modelId="{00C149BC-CB43-4611-B7CF-A893A351F241}">
      <dsp:nvSpPr>
        <dsp:cNvPr id="0" name=""/>
        <dsp:cNvSpPr/>
      </dsp:nvSpPr>
      <dsp:spPr>
        <a:xfrm rot="5400000">
          <a:off x="-117477" y="1372324"/>
          <a:ext cx="783186" cy="5482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5400000" algn="t"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3</a:t>
          </a:r>
        </a:p>
      </dsp:txBody>
      <dsp:txXfrm rot="-5400000">
        <a:off x="1" y="1528961"/>
        <a:ext cx="548230" cy="234956"/>
      </dsp:txXfrm>
    </dsp:sp>
    <dsp:sp modelId="{2445A35A-B7F1-459E-89B5-9DD602DE305C}">
      <dsp:nvSpPr>
        <dsp:cNvPr id="0" name=""/>
        <dsp:cNvSpPr/>
      </dsp:nvSpPr>
      <dsp:spPr>
        <a:xfrm rot="5400000">
          <a:off x="3448579" y="-1645502"/>
          <a:ext cx="509071" cy="63097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mj-lt"/>
            </a:rPr>
            <a:t>Region  DEMHS Coordinator processes request </a:t>
          </a:r>
        </a:p>
      </dsp:txBody>
      <dsp:txXfrm rot="-5400000">
        <a:off x="548231" y="1279697"/>
        <a:ext cx="6284918" cy="459369"/>
      </dsp:txXfrm>
    </dsp:sp>
    <dsp:sp modelId="{D1897CA1-5807-4739-B5E6-478D5F54EBE3}">
      <dsp:nvSpPr>
        <dsp:cNvPr id="0" name=""/>
        <dsp:cNvSpPr/>
      </dsp:nvSpPr>
      <dsp:spPr>
        <a:xfrm rot="5400000">
          <a:off x="-117477" y="1998204"/>
          <a:ext cx="783186" cy="5482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5400000" algn="t"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4 </a:t>
          </a:r>
        </a:p>
      </dsp:txBody>
      <dsp:txXfrm rot="-5400000">
        <a:off x="1" y="2154841"/>
        <a:ext cx="548230" cy="234956"/>
      </dsp:txXfrm>
    </dsp:sp>
    <dsp:sp modelId="{CC48E9BE-56F0-4F59-9698-1C1AD99507EF}">
      <dsp:nvSpPr>
        <dsp:cNvPr id="0" name=""/>
        <dsp:cNvSpPr/>
      </dsp:nvSpPr>
      <dsp:spPr>
        <a:xfrm rot="5400000">
          <a:off x="3448579" y="-1019622"/>
          <a:ext cx="509071" cy="63097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mj-lt"/>
            </a:rPr>
            <a:t>Assets will not be deployed until confirmed through the local contact at the EOC or ICP coordinating the activation</a:t>
          </a:r>
        </a:p>
      </dsp:txBody>
      <dsp:txXfrm rot="-5400000">
        <a:off x="548231" y="1905577"/>
        <a:ext cx="6284918" cy="4593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0AFD133-4EAC-4F3C-8675-839712D8F32B}" type="datetimeFigureOut">
              <a:rPr lang="en-US" smtClean="0"/>
              <a:t>10/21/2019</a:t>
            </a:fld>
            <a:endParaRPr lang="en-US"/>
          </a:p>
        </p:txBody>
      </p:sp>
      <p:sp>
        <p:nvSpPr>
          <p:cNvPr id="4" name="Slide Image Placeholder 3"/>
          <p:cNvSpPr>
            <a:spLocks noGrp="1" noRot="1" noChangeAspect="1"/>
          </p:cNvSpPr>
          <p:nvPr>
            <p:ph type="sldImg" idx="2"/>
          </p:nvPr>
        </p:nvSpPr>
        <p:spPr>
          <a:xfrm>
            <a:off x="715963" y="696913"/>
            <a:ext cx="55784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7F0246D-0A18-4475-A5B0-1899537FCCA2}" type="slidenum">
              <a:rPr lang="en-US" smtClean="0"/>
              <a:t>‹#›</a:t>
            </a:fld>
            <a:endParaRPr lang="en-US"/>
          </a:p>
        </p:txBody>
      </p:sp>
    </p:spTree>
    <p:extLst>
      <p:ext uri="{BB962C8B-B14F-4D97-AF65-F5344CB8AC3E}">
        <p14:creationId xmlns:p14="http://schemas.microsoft.com/office/powerpoint/2010/main" val="3615532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buClr>
                <a:schemeClr val="tx1"/>
              </a:buClr>
              <a:buFont typeface="Wingdings" pitchFamily="2" charset="2"/>
              <a:buNone/>
            </a:pPr>
            <a:r>
              <a:rPr lang="en-US" altLang="en-US" i="1" dirty="0"/>
              <a:t>CT Department of Mental Health and Addiction Services </a:t>
            </a:r>
          </a:p>
          <a:p>
            <a:pPr algn="l" eaLnBrk="1" hangingPunct="1">
              <a:spcBef>
                <a:spcPct val="40000"/>
              </a:spcBef>
              <a:buClr>
                <a:schemeClr val="tx1"/>
              </a:buClr>
              <a:buFont typeface="Wingdings" pitchFamily="2" charset="2"/>
              <a:buNone/>
            </a:pPr>
            <a:r>
              <a:rPr lang="en-US" altLang="en-US" i="1" dirty="0"/>
              <a:t>CT Department of Children and Families</a:t>
            </a:r>
          </a:p>
          <a:p>
            <a:pPr algn="l" eaLnBrk="1" hangingPunct="1">
              <a:spcBef>
                <a:spcPct val="30000"/>
              </a:spcBef>
              <a:buClr>
                <a:schemeClr val="tx1"/>
              </a:buClr>
              <a:buFont typeface="Wingdings" pitchFamily="2" charset="2"/>
              <a:buNone/>
            </a:pPr>
            <a:r>
              <a:rPr lang="en-US" altLang="en-US" i="1" dirty="0"/>
              <a:t>Center for Trauma Response, Recovery and Preparedness</a:t>
            </a:r>
          </a:p>
          <a:p>
            <a:pPr algn="l" eaLnBrk="1" hangingPunct="1">
              <a:spcBef>
                <a:spcPct val="30000"/>
              </a:spcBef>
              <a:buClr>
                <a:schemeClr val="tx1"/>
              </a:buClr>
              <a:buFont typeface="Wingdings" pitchFamily="2" charset="2"/>
              <a:buNone/>
            </a:pPr>
            <a:r>
              <a:rPr lang="en-US" altLang="en-US" i="1" dirty="0"/>
              <a:t>CT’s Disaster Behavioral Health Response Network (CT-DBHRN)</a:t>
            </a:r>
            <a:endParaRPr lang="en-US" altLang="en-US" dirty="0"/>
          </a:p>
        </p:txBody>
      </p:sp>
      <p:sp>
        <p:nvSpPr>
          <p:cNvPr id="4" name="Slide Number Placeholder 3"/>
          <p:cNvSpPr>
            <a:spLocks noGrp="1"/>
          </p:cNvSpPr>
          <p:nvPr>
            <p:ph type="sldNum" sz="quarter" idx="10"/>
          </p:nvPr>
        </p:nvSpPr>
        <p:spPr/>
        <p:txBody>
          <a:bodyPr/>
          <a:lstStyle/>
          <a:p>
            <a:fld id="{57F0246D-0A18-4475-A5B0-1899537FCCA2}" type="slidenum">
              <a:rPr lang="en-US" smtClean="0"/>
              <a:t>3</a:t>
            </a:fld>
            <a:endParaRPr lang="en-US"/>
          </a:p>
        </p:txBody>
      </p:sp>
    </p:spTree>
    <p:extLst>
      <p:ext uri="{BB962C8B-B14F-4D97-AF65-F5344CB8AC3E}">
        <p14:creationId xmlns:p14="http://schemas.microsoft.com/office/powerpoint/2010/main" val="346635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7</a:t>
            </a:fld>
            <a:endParaRPr lang="en-US" altLang="en-US"/>
          </a:p>
        </p:txBody>
      </p:sp>
    </p:spTree>
    <p:extLst>
      <p:ext uri="{BB962C8B-B14F-4D97-AF65-F5344CB8AC3E}">
        <p14:creationId xmlns:p14="http://schemas.microsoft.com/office/powerpoint/2010/main" val="3696073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174698" indent="-174698">
              <a:buFontTx/>
              <a:buChar char="-"/>
            </a:pPr>
            <a:r>
              <a:rPr lang="en-US" dirty="0"/>
              <a:t>FAC</a:t>
            </a:r>
            <a:r>
              <a:rPr lang="en-US" baseline="0" dirty="0"/>
              <a:t> operations provide a framework for providing family assistance following a mass fatality or mass casualty incident.</a:t>
            </a:r>
          </a:p>
          <a:p>
            <a:pPr marL="174698" indent="-174698">
              <a:buFontTx/>
              <a:buChar char="-"/>
            </a:pPr>
            <a:r>
              <a:rPr lang="en-US" baseline="0" dirty="0"/>
              <a:t>Provision of services and information to the family members of those killed, injured, or otherwise impacted by the incident</a:t>
            </a:r>
          </a:p>
          <a:p>
            <a:pPr marL="640559" lvl="1" indent="-174698">
              <a:buFontTx/>
              <a:buChar char="-"/>
            </a:pPr>
            <a:r>
              <a:rPr lang="en-US" baseline="0" dirty="0"/>
              <a:t>Specific needs will vary widely</a:t>
            </a:r>
          </a:p>
          <a:p>
            <a:pPr marL="640559" lvl="1" indent="-174698">
              <a:buFontTx/>
              <a:buChar char="-"/>
            </a:pPr>
            <a:r>
              <a:rPr lang="en-US" baseline="0" dirty="0"/>
              <a:t>Presumes the provision of information &amp; access to services is essential</a:t>
            </a:r>
          </a:p>
          <a:p>
            <a:pPr marL="640559" lvl="1" indent="-174698">
              <a:buFontTx/>
              <a:buChar char="-"/>
            </a:pPr>
            <a:endParaRPr lang="en-US" baseline="0" dirty="0"/>
          </a:p>
          <a:p>
            <a:pPr marL="640559" lvl="1" indent="-174698">
              <a:buFontTx/>
              <a:buChar char="-"/>
            </a:pPr>
            <a:endParaRPr lang="en-US"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8</a:t>
            </a:fld>
            <a:endParaRPr lang="en-US" altLang="en-US"/>
          </a:p>
        </p:txBody>
      </p:sp>
    </p:spTree>
    <p:extLst>
      <p:ext uri="{BB962C8B-B14F-4D97-AF65-F5344CB8AC3E}">
        <p14:creationId xmlns:p14="http://schemas.microsoft.com/office/powerpoint/2010/main" val="261807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https://www.youtube.com/watch?v=H0DbcjlVTKQ </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9</a:t>
            </a:fld>
            <a:endParaRPr lang="en-US" altLang="en-US"/>
          </a:p>
        </p:txBody>
      </p:sp>
    </p:spTree>
    <p:extLst>
      <p:ext uri="{BB962C8B-B14F-4D97-AF65-F5344CB8AC3E}">
        <p14:creationId xmlns:p14="http://schemas.microsoft.com/office/powerpoint/2010/main" val="920048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Focused on the </a:t>
            </a:r>
            <a:r>
              <a:rPr lang="en-US" b="1" i="1" dirty="0"/>
              <a:t>immediate aftermath </a:t>
            </a:r>
            <a:r>
              <a:rPr lang="en-US" dirty="0"/>
              <a:t>of a MFI/MCI to give survivors and families of victims a safe, central gathering place in relative proximity to the disaster site</a:t>
            </a:r>
          </a:p>
          <a:p>
            <a:endParaRPr lang="en-US" dirty="0"/>
          </a:p>
          <a:p>
            <a:r>
              <a:rPr lang="en-US" dirty="0"/>
              <a:t>While established at a physical location, the FAC may also be established virtually to support family members who may be unable or unwilling to travel to the geographic area near the incident</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10</a:t>
            </a:fld>
            <a:endParaRPr lang="en-US" altLang="en-US"/>
          </a:p>
        </p:txBody>
      </p:sp>
    </p:spTree>
    <p:extLst>
      <p:ext uri="{BB962C8B-B14F-4D97-AF65-F5344CB8AC3E}">
        <p14:creationId xmlns:p14="http://schemas.microsoft.com/office/powerpoint/2010/main" val="1981441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Provides a venue for authorities to:</a:t>
            </a:r>
          </a:p>
          <a:p>
            <a:pPr marL="174698" indent="-174698">
              <a:buFont typeface="Arial" panose="020B0604020202020204" pitchFamily="34" charset="0"/>
              <a:buChar char="•"/>
            </a:pPr>
            <a:r>
              <a:rPr lang="en-US" dirty="0"/>
              <a:t>Provide information to victims, </a:t>
            </a:r>
          </a:p>
          <a:p>
            <a:endParaRPr lang="en-US" dirty="0"/>
          </a:p>
          <a:p>
            <a:pPr marL="174698" indent="-174698">
              <a:buFont typeface="Arial" panose="020B0604020202020204" pitchFamily="34" charset="0"/>
              <a:buChar char="•"/>
            </a:pPr>
            <a:r>
              <a:rPr lang="en-US" dirty="0"/>
              <a:t>Coordinate access to support services, and</a:t>
            </a:r>
          </a:p>
          <a:p>
            <a:endParaRPr lang="en-US" dirty="0"/>
          </a:p>
          <a:p>
            <a:pPr marL="174698" indent="-174698">
              <a:buFont typeface="Arial" panose="020B0604020202020204" pitchFamily="34" charset="0"/>
              <a:buChar char="•"/>
            </a:pPr>
            <a:r>
              <a:rPr lang="en-US" dirty="0"/>
              <a:t>Facilitate the collection of information from families that is necessary for victim identification</a:t>
            </a:r>
          </a:p>
          <a:p>
            <a:endParaRPr lang="en-US"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11</a:t>
            </a:fld>
            <a:endParaRPr lang="en-US" altLang="en-US"/>
          </a:p>
        </p:txBody>
      </p:sp>
    </p:spTree>
    <p:extLst>
      <p:ext uri="{BB962C8B-B14F-4D97-AF65-F5344CB8AC3E}">
        <p14:creationId xmlns:p14="http://schemas.microsoft.com/office/powerpoint/2010/main" val="981499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12</a:t>
            </a:fld>
            <a:endParaRPr lang="en-US" altLang="en-US"/>
          </a:p>
        </p:txBody>
      </p:sp>
    </p:spTree>
    <p:extLst>
      <p:ext uri="{BB962C8B-B14F-4D97-AF65-F5344CB8AC3E}">
        <p14:creationId xmlns:p14="http://schemas.microsoft.com/office/powerpoint/2010/main" val="3953107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0" lvl="1" defTabSz="931723"/>
            <a:r>
              <a:rPr lang="en-US" u="sng" dirty="0"/>
              <a:t>Aviation Disaster Family Assistance Act (1996): </a:t>
            </a:r>
            <a:r>
              <a:rPr lang="en-US" dirty="0"/>
              <a:t>the legislation gave specific responsibilities to the National Transportation Safety Board, the air carrier, and the American Red Cross to provide mental health, counseling, and other related services.</a:t>
            </a:r>
          </a:p>
          <a:p>
            <a:pPr marL="0" lvl="1" defTabSz="931723"/>
            <a:endParaRPr lang="en-US" dirty="0"/>
          </a:p>
          <a:p>
            <a:pPr marL="0" lvl="1" defTabSz="931723"/>
            <a:r>
              <a:rPr lang="en-US" dirty="0"/>
              <a:t>Rail Passenger Disaster Family Assistance Act (2006)</a:t>
            </a:r>
          </a:p>
          <a:p>
            <a:pPr marL="0" lvl="1" defTabSz="931723"/>
            <a:endParaRPr lang="en-US"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13</a:t>
            </a:fld>
            <a:endParaRPr lang="en-US" altLang="en-US"/>
          </a:p>
        </p:txBody>
      </p:sp>
    </p:spTree>
    <p:extLst>
      <p:ext uri="{BB962C8B-B14F-4D97-AF65-F5344CB8AC3E}">
        <p14:creationId xmlns:p14="http://schemas.microsoft.com/office/powerpoint/2010/main" val="1932173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46587" lvl="1">
              <a:buClr>
                <a:schemeClr val="accent1"/>
              </a:buClr>
            </a:pPr>
            <a:r>
              <a:rPr lang="en-US" sz="1000" b="1" dirty="0"/>
              <a:t>1987:</a:t>
            </a:r>
            <a:r>
              <a:rPr lang="en-US" sz="1000" dirty="0"/>
              <a:t> </a:t>
            </a:r>
            <a:r>
              <a:rPr lang="en-US" sz="1000" b="1" u="sng" dirty="0" err="1"/>
              <a:t>L’Ambiance</a:t>
            </a:r>
            <a:r>
              <a:rPr lang="en-US" sz="1000" b="1" u="sng" dirty="0"/>
              <a:t> Plaza Building Collapse</a:t>
            </a:r>
            <a:r>
              <a:rPr lang="en-US" sz="1000" b="1" dirty="0"/>
              <a:t> </a:t>
            </a:r>
            <a:r>
              <a:rPr lang="en-US" sz="1000" dirty="0"/>
              <a:t>family gathering center at Kolbe Cathedral High School two blocks away</a:t>
            </a:r>
          </a:p>
          <a:p>
            <a:pPr marL="46587" lvl="1">
              <a:buClr>
                <a:schemeClr val="accent1"/>
              </a:buClr>
            </a:pPr>
            <a:endParaRPr lang="en-US" sz="1000" b="1" dirty="0"/>
          </a:p>
          <a:p>
            <a:pPr marL="46587" lvl="1" defTabSz="931774">
              <a:buClr>
                <a:schemeClr val="accent1"/>
              </a:buClr>
              <a:defRPr/>
            </a:pPr>
            <a:r>
              <a:rPr lang="en-US" sz="1000" b="1" dirty="0"/>
              <a:t>2018: </a:t>
            </a:r>
            <a:r>
              <a:rPr lang="en-US" sz="1000" b="1" u="sng" dirty="0"/>
              <a:t>Florida International University</a:t>
            </a:r>
            <a:r>
              <a:rPr lang="en-US" sz="1000" b="1" dirty="0"/>
              <a:t> </a:t>
            </a:r>
            <a:r>
              <a:rPr lang="en-US" sz="1000" dirty="0"/>
              <a:t>pedestrian bridge collapse. FAC &amp; Reunification set up by FIU, Red Cross, and local authorities at Student Academic Success Center</a:t>
            </a:r>
          </a:p>
          <a:p>
            <a:pPr marL="46587" lvl="1">
              <a:buClr>
                <a:schemeClr val="accent1"/>
              </a:buClr>
            </a:pPr>
            <a:endParaRPr lang="en-US" sz="1000" b="1"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14</a:t>
            </a:fld>
            <a:endParaRPr lang="en-US" altLang="en-US"/>
          </a:p>
        </p:txBody>
      </p:sp>
    </p:spTree>
    <p:extLst>
      <p:ext uri="{BB962C8B-B14F-4D97-AF65-F5344CB8AC3E}">
        <p14:creationId xmlns:p14="http://schemas.microsoft.com/office/powerpoint/2010/main" val="333245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b="1" dirty="0"/>
              <a:t>2006:</a:t>
            </a:r>
            <a:r>
              <a:rPr lang="en-US" dirty="0"/>
              <a:t> FAC est. after </a:t>
            </a:r>
            <a:r>
              <a:rPr lang="en-US" b="1" u="sng" dirty="0"/>
              <a:t>Hurricane</a:t>
            </a:r>
            <a:r>
              <a:rPr lang="en-US" b="1" u="sng" baseline="0" dirty="0"/>
              <a:t> Katrina </a:t>
            </a:r>
            <a:r>
              <a:rPr lang="en-US" baseline="0" dirty="0"/>
              <a:t>to manage missing person calls and coordinate information related to victim identification and return</a:t>
            </a:r>
          </a:p>
          <a:p>
            <a:endParaRPr lang="en-US" dirty="0"/>
          </a:p>
          <a:p>
            <a:r>
              <a:rPr lang="en-US" b="1" dirty="0"/>
              <a:t>2011: </a:t>
            </a:r>
            <a:r>
              <a:rPr lang="en-US" b="1" u="sng" dirty="0"/>
              <a:t>Joplin Missouri tornado</a:t>
            </a:r>
            <a:r>
              <a:rPr lang="en-US" b="1" u="none" dirty="0"/>
              <a:t> </a:t>
            </a:r>
            <a:r>
              <a:rPr lang="en-US" dirty="0"/>
              <a:t>EF5, multiple vortex tornado</a:t>
            </a:r>
            <a:r>
              <a:rPr lang="en-US" baseline="0" dirty="0"/>
              <a:t> May 22, 2011.</a:t>
            </a:r>
            <a:endParaRPr lang="en-US"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15</a:t>
            </a:fld>
            <a:endParaRPr lang="en-US" altLang="en-US"/>
          </a:p>
        </p:txBody>
      </p:sp>
    </p:spTree>
    <p:extLst>
      <p:ext uri="{BB962C8B-B14F-4D97-AF65-F5344CB8AC3E}">
        <p14:creationId xmlns:p14="http://schemas.microsoft.com/office/powerpoint/2010/main" val="206399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46587" lvl="1">
              <a:buClr>
                <a:schemeClr val="accent1"/>
              </a:buClr>
            </a:pPr>
            <a:r>
              <a:rPr lang="en-US" sz="1000" b="1" dirty="0"/>
              <a:t>1995:</a:t>
            </a:r>
            <a:r>
              <a:rPr lang="en-US" sz="1000" dirty="0"/>
              <a:t> The “Compassion Center”- early version of an FAC established after the bombing of the </a:t>
            </a:r>
            <a:r>
              <a:rPr lang="en-US" sz="1000" b="1" u="sng" dirty="0" err="1"/>
              <a:t>Murrah</a:t>
            </a:r>
            <a:r>
              <a:rPr lang="en-US" sz="1000" b="1" u="sng" dirty="0"/>
              <a:t> Federal Building in Oklahoma City</a:t>
            </a:r>
          </a:p>
          <a:p>
            <a:pPr marL="46587" lvl="1">
              <a:buClr>
                <a:schemeClr val="accent1"/>
              </a:buClr>
            </a:pPr>
            <a:endParaRPr lang="en-US" sz="1000" b="1" u="sng" dirty="0"/>
          </a:p>
          <a:p>
            <a:pPr marL="46587" lvl="1">
              <a:buClr>
                <a:schemeClr val="accent1"/>
              </a:buClr>
            </a:pPr>
            <a:r>
              <a:rPr lang="en-US" sz="1000" b="1" dirty="0"/>
              <a:t>2000:</a:t>
            </a:r>
            <a:r>
              <a:rPr lang="en-US" sz="1000" dirty="0"/>
              <a:t> Department of Defense utilized NTSB FAC model for families of the </a:t>
            </a:r>
            <a:r>
              <a:rPr lang="en-US" sz="1000" b="1" u="sng" dirty="0"/>
              <a:t>USS Cole bombing</a:t>
            </a:r>
          </a:p>
          <a:p>
            <a:pPr marL="46587" lvl="1">
              <a:buClr>
                <a:schemeClr val="accent1"/>
              </a:buClr>
            </a:pPr>
            <a:endParaRPr lang="en-US" sz="1000" b="1" u="sng" dirty="0"/>
          </a:p>
          <a:p>
            <a:pPr marL="46587" lvl="1">
              <a:buClr>
                <a:schemeClr val="accent1"/>
              </a:buClr>
            </a:pPr>
            <a:r>
              <a:rPr lang="en-US" sz="1000" b="1" dirty="0"/>
              <a:t>2001:</a:t>
            </a:r>
            <a:r>
              <a:rPr lang="en-US" sz="1000" dirty="0"/>
              <a:t> Department of Defense utilized NTSB FAC model for families of </a:t>
            </a:r>
            <a:r>
              <a:rPr lang="en-US" sz="1000" b="1" u="sng" dirty="0"/>
              <a:t>September 11</a:t>
            </a:r>
            <a:r>
              <a:rPr lang="en-US" sz="1000" b="1" u="sng" baseline="30000" dirty="0"/>
              <a:t>th</a:t>
            </a:r>
            <a:r>
              <a:rPr lang="en-US" sz="1000" b="1" u="sng" dirty="0"/>
              <a:t> attacks</a:t>
            </a:r>
            <a:r>
              <a:rPr lang="en-US" sz="1000" dirty="0"/>
              <a:t> the on the Pentagon.  FAC was also activated at Pier 94, NYC.</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16</a:t>
            </a:fld>
            <a:endParaRPr lang="en-US" altLang="en-US"/>
          </a:p>
        </p:txBody>
      </p:sp>
    </p:spTree>
    <p:extLst>
      <p:ext uri="{BB962C8B-B14F-4D97-AF65-F5344CB8AC3E}">
        <p14:creationId xmlns:p14="http://schemas.microsoft.com/office/powerpoint/2010/main" val="3367623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46587" lvl="1">
              <a:buClr>
                <a:schemeClr val="accent1"/>
              </a:buClr>
            </a:pPr>
            <a:r>
              <a:rPr lang="en-US" b="1" dirty="0"/>
              <a:t>2013: </a:t>
            </a:r>
            <a:r>
              <a:rPr lang="en-US" b="1" u="sng" dirty="0"/>
              <a:t>Boston Marathon Bombings</a:t>
            </a:r>
            <a:r>
              <a:rPr lang="en-US" b="1" dirty="0"/>
              <a:t> </a:t>
            </a:r>
            <a:r>
              <a:rPr lang="en-US" dirty="0"/>
              <a:t>City of Boston opened a reunification center at the Castle at Park Plaza facility to assist affected individuals and runners provided services to an estimated 1,500 individuals.</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17</a:t>
            </a:fld>
            <a:endParaRPr lang="en-US" altLang="en-US"/>
          </a:p>
        </p:txBody>
      </p:sp>
    </p:spTree>
    <p:extLst>
      <p:ext uri="{BB962C8B-B14F-4D97-AF65-F5344CB8AC3E}">
        <p14:creationId xmlns:p14="http://schemas.microsoft.com/office/powerpoint/2010/main" val="2551409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46587" lvl="1">
              <a:buClr>
                <a:schemeClr val="accent1"/>
              </a:buClr>
            </a:pPr>
            <a:r>
              <a:rPr lang="en-US" sz="1000" b="1" dirty="0"/>
              <a:t>2007: </a:t>
            </a:r>
            <a:r>
              <a:rPr lang="en-US" sz="1000" dirty="0"/>
              <a:t>Virginia Tech Review Panel found FAC at The Inn at </a:t>
            </a:r>
            <a:r>
              <a:rPr lang="en-US" sz="1000" u="sng" dirty="0"/>
              <a:t>Virginia Tech</a:t>
            </a:r>
            <a:r>
              <a:rPr lang="en-US" sz="1000" dirty="0"/>
              <a:t> fell short in helping families and others for 2 reasons: lack of leadership and lack of coordination among service providers</a:t>
            </a:r>
          </a:p>
          <a:p>
            <a:pPr marL="559034" lvl="2" indent="-232930">
              <a:buClr>
                <a:schemeClr val="accent1"/>
              </a:buClr>
              <a:buFont typeface="Wingdings 2" pitchFamily="18" charset="2"/>
              <a:buChar char=""/>
            </a:pPr>
            <a:r>
              <a:rPr lang="en-US" sz="1000" dirty="0"/>
              <a:t>University volunteers stepped in but were not trained or able to answer many questions and guide families to the resources they needed</a:t>
            </a:r>
          </a:p>
          <a:p>
            <a:pPr marL="46587" lvl="1">
              <a:buClr>
                <a:schemeClr val="accent1"/>
              </a:buClr>
            </a:pPr>
            <a:endParaRPr lang="en-US" sz="1000" b="1" dirty="0"/>
          </a:p>
          <a:p>
            <a:pPr marL="46587" lvl="1">
              <a:buClr>
                <a:schemeClr val="accent1"/>
              </a:buClr>
            </a:pPr>
            <a:r>
              <a:rPr lang="en-US" sz="1000" b="1" dirty="0"/>
              <a:t>2012: </a:t>
            </a:r>
            <a:r>
              <a:rPr lang="en-US" sz="1000" b="1" u="sng" dirty="0"/>
              <a:t>Sandy Hook </a:t>
            </a:r>
            <a:r>
              <a:rPr lang="en-US" sz="1000" dirty="0"/>
              <a:t>American Red Cross est. FAC in Newtown which provided mental health services, spiritual care services, health services and direct financial assistance for the for families and town Grieving Center set up at the Reed Intermediate School. </a:t>
            </a:r>
          </a:p>
          <a:p>
            <a:pPr marL="46587" lvl="1">
              <a:buClr>
                <a:schemeClr val="accent1"/>
              </a:buClr>
            </a:pPr>
            <a:endParaRPr lang="en-US" sz="1000" b="1" dirty="0"/>
          </a:p>
          <a:p>
            <a:pPr marL="46587" lvl="1">
              <a:buClr>
                <a:schemeClr val="accent1"/>
              </a:buClr>
            </a:pPr>
            <a:r>
              <a:rPr lang="en-US" sz="1000" b="1" dirty="0"/>
              <a:t>2018: </a:t>
            </a:r>
            <a:r>
              <a:rPr lang="en-US" sz="1000" b="1" u="sng" dirty="0" err="1"/>
              <a:t>Majory</a:t>
            </a:r>
            <a:r>
              <a:rPr lang="en-US" sz="1000" b="1" u="sng" dirty="0"/>
              <a:t> Stoneman Douglas</a:t>
            </a:r>
            <a:r>
              <a:rPr lang="en-US" sz="1000" b="1" dirty="0"/>
              <a:t> </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18</a:t>
            </a:fld>
            <a:endParaRPr lang="en-US" altLang="en-US"/>
          </a:p>
        </p:txBody>
      </p:sp>
    </p:spTree>
    <p:extLst>
      <p:ext uri="{BB962C8B-B14F-4D97-AF65-F5344CB8AC3E}">
        <p14:creationId xmlns:p14="http://schemas.microsoft.com/office/powerpoint/2010/main" val="2441198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19</a:t>
            </a:fld>
            <a:endParaRPr lang="en-US" altLang="en-US"/>
          </a:p>
        </p:txBody>
      </p:sp>
    </p:spTree>
    <p:extLst>
      <p:ext uri="{BB962C8B-B14F-4D97-AF65-F5344CB8AC3E}">
        <p14:creationId xmlns:p14="http://schemas.microsoft.com/office/powerpoint/2010/main" val="711204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20</a:t>
            </a:fld>
            <a:endParaRPr lang="en-US" altLang="en-US"/>
          </a:p>
        </p:txBody>
      </p:sp>
    </p:spTree>
    <p:extLst>
      <p:ext uri="{BB962C8B-B14F-4D97-AF65-F5344CB8AC3E}">
        <p14:creationId xmlns:p14="http://schemas.microsoft.com/office/powerpoint/2010/main" val="1047368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Most FACs will operate for a period of 1 – 3 weeks, the duration of which is tied to the victim recovery and identification process and other investigative activities</a:t>
            </a:r>
          </a:p>
          <a:p>
            <a:pPr marL="46587"/>
            <a:endParaRPr lang="en-US" dirty="0"/>
          </a:p>
          <a:p>
            <a:r>
              <a:rPr lang="en-US" dirty="0"/>
              <a:t>Since the FAC is focused on short-term information and services, FAC management must develop plans to provide support and assistance to families once they depart the FAC</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22</a:t>
            </a:fld>
            <a:endParaRPr lang="en-US" altLang="en-US"/>
          </a:p>
        </p:txBody>
      </p:sp>
    </p:spTree>
    <p:extLst>
      <p:ext uri="{BB962C8B-B14F-4D97-AF65-F5344CB8AC3E}">
        <p14:creationId xmlns:p14="http://schemas.microsoft.com/office/powerpoint/2010/main" val="1750016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23</a:t>
            </a:fld>
            <a:endParaRPr lang="en-US" altLang="en-US"/>
          </a:p>
        </p:txBody>
      </p:sp>
    </p:spTree>
    <p:extLst>
      <p:ext uri="{BB962C8B-B14F-4D97-AF65-F5344CB8AC3E}">
        <p14:creationId xmlns:p14="http://schemas.microsoft.com/office/powerpoint/2010/main" val="4040898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24</a:t>
            </a:fld>
            <a:endParaRPr lang="en-US" altLang="en-US"/>
          </a:p>
        </p:txBody>
      </p:sp>
    </p:spTree>
    <p:extLst>
      <p:ext uri="{BB962C8B-B14F-4D97-AF65-F5344CB8AC3E}">
        <p14:creationId xmlns:p14="http://schemas.microsoft.com/office/powerpoint/2010/main" val="62913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sz="800" dirty="0"/>
              <a:t>As of June 1, 2018, three CT DEMHS planning regions have formally approved VERY SIMILAR FAC plans. Consistency helps with regional support/response. Region 3 has a plan and is working to create additional resources (i.e. resource packet that will be shared with 2,5,1). </a:t>
            </a:r>
            <a:r>
              <a:rPr lang="en-US" sz="800"/>
              <a:t>Region 4 (?).</a:t>
            </a:r>
            <a:endParaRPr lang="en-US" sz="800" dirty="0"/>
          </a:p>
          <a:p>
            <a:endParaRPr lang="en-US" sz="800" dirty="0"/>
          </a:p>
          <a:p>
            <a:r>
              <a:rPr lang="en-US" sz="800" dirty="0"/>
              <a:t>Timeframe</a:t>
            </a:r>
          </a:p>
          <a:p>
            <a:r>
              <a:rPr lang="en-US" sz="800" dirty="0"/>
              <a:t>Partners / contributors</a:t>
            </a:r>
          </a:p>
          <a:p>
            <a:r>
              <a:rPr lang="en-US" sz="800" dirty="0"/>
              <a:t>Owner </a:t>
            </a:r>
          </a:p>
          <a:p>
            <a:r>
              <a:rPr lang="en-US" sz="800" dirty="0"/>
              <a:t>Maintenance</a:t>
            </a:r>
          </a:p>
          <a:p>
            <a:r>
              <a:rPr lang="en-US" sz="800" dirty="0"/>
              <a:t>Training</a:t>
            </a:r>
          </a:p>
          <a:p>
            <a:r>
              <a:rPr lang="en-US" sz="800" dirty="0"/>
              <a:t>Drill/exercise</a:t>
            </a:r>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25</a:t>
            </a:fld>
            <a:endParaRPr lang="en-US" altLang="en-US"/>
          </a:p>
        </p:txBody>
      </p:sp>
    </p:spTree>
    <p:extLst>
      <p:ext uri="{BB962C8B-B14F-4D97-AF65-F5344CB8AC3E}">
        <p14:creationId xmlns:p14="http://schemas.microsoft.com/office/powerpoint/2010/main" val="3583684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marL="46585"/>
            <a:endParaRPr lang="en-US" dirty="0"/>
          </a:p>
          <a:p>
            <a:endParaRPr lang="en-US" dirty="0"/>
          </a:p>
        </p:txBody>
      </p:sp>
      <p:sp>
        <p:nvSpPr>
          <p:cNvPr id="4" name="Slide Number Placeholder 3"/>
          <p:cNvSpPr>
            <a:spLocks noGrp="1"/>
          </p:cNvSpPr>
          <p:nvPr>
            <p:ph type="sldNum" sz="quarter" idx="10"/>
          </p:nvPr>
        </p:nvSpPr>
        <p:spPr/>
        <p:txBody>
          <a:bodyPr/>
          <a:lstStyle/>
          <a:p>
            <a:fld id="{605D68DC-B3D9-453F-A231-465469D05A70}" type="slidenum">
              <a:rPr lang="en-US" smtClean="0"/>
              <a:t>26</a:t>
            </a:fld>
            <a:endParaRPr lang="en-US"/>
          </a:p>
        </p:txBody>
      </p:sp>
    </p:spTree>
    <p:extLst>
      <p:ext uri="{BB962C8B-B14F-4D97-AF65-F5344CB8AC3E}">
        <p14:creationId xmlns:p14="http://schemas.microsoft.com/office/powerpoint/2010/main" val="918347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a:buClr>
                <a:schemeClr val="tx2"/>
              </a:buClr>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605D68DC-B3D9-453F-A231-465469D05A70}" type="slidenum">
              <a:rPr lang="en-US" smtClean="0"/>
              <a:t>27</a:t>
            </a:fld>
            <a:endParaRPr lang="en-US"/>
          </a:p>
        </p:txBody>
      </p:sp>
    </p:spTree>
    <p:extLst>
      <p:ext uri="{BB962C8B-B14F-4D97-AF65-F5344CB8AC3E}">
        <p14:creationId xmlns:p14="http://schemas.microsoft.com/office/powerpoint/2010/main" val="2068162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28</a:t>
            </a:fld>
            <a:endParaRPr lang="en-US"/>
          </a:p>
        </p:txBody>
      </p:sp>
    </p:spTree>
    <p:extLst>
      <p:ext uri="{BB962C8B-B14F-4D97-AF65-F5344CB8AC3E}">
        <p14:creationId xmlns:p14="http://schemas.microsoft.com/office/powerpoint/2010/main" val="827116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29</a:t>
            </a:fld>
            <a:endParaRPr lang="en-US"/>
          </a:p>
        </p:txBody>
      </p:sp>
    </p:spTree>
    <p:extLst>
      <p:ext uri="{BB962C8B-B14F-4D97-AF65-F5344CB8AC3E}">
        <p14:creationId xmlns:p14="http://schemas.microsoft.com/office/powerpoint/2010/main" val="122604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defTabSz="931672"/>
            <a:r>
              <a:rPr lang="en-US" b="1" dirty="0"/>
              <a:t>Ideally, the FAC should be established in a facility such as a modern hotel or convention center with conference rooms, reception areas, private interviewing rooms, telecommunications, computer support, Internet access, telephone lines, (nearby) lodging accommodations, food service, accessibility (i.e. Americans with Disabilities Act (ADA) accommodations), and parking.  A FAC must be of sufficient size and appropriate design to permit core direct services to be provided in a secured environment that offers seclusion from the media, as well as the provision of other disaster services.</a:t>
            </a:r>
          </a:p>
          <a:p>
            <a:endParaRPr lang="en-US" dirty="0"/>
          </a:p>
        </p:txBody>
      </p:sp>
      <p:sp>
        <p:nvSpPr>
          <p:cNvPr id="4" name="Slide Number Placeholder 3"/>
          <p:cNvSpPr>
            <a:spLocks noGrp="1"/>
          </p:cNvSpPr>
          <p:nvPr>
            <p:ph type="sldNum" sz="quarter" idx="10"/>
          </p:nvPr>
        </p:nvSpPr>
        <p:spPr/>
        <p:txBody>
          <a:bodyPr/>
          <a:lstStyle/>
          <a:p>
            <a:fld id="{605D68DC-B3D9-453F-A231-465469D05A70}" type="slidenum">
              <a:rPr lang="en-US" smtClean="0"/>
              <a:t>30</a:t>
            </a:fld>
            <a:endParaRPr lang="en-US"/>
          </a:p>
        </p:txBody>
      </p:sp>
    </p:spTree>
    <p:extLst>
      <p:ext uri="{BB962C8B-B14F-4D97-AF65-F5344CB8AC3E}">
        <p14:creationId xmlns:p14="http://schemas.microsoft.com/office/powerpoint/2010/main" val="823508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31</a:t>
            </a:fld>
            <a:endParaRPr lang="en-US"/>
          </a:p>
        </p:txBody>
      </p:sp>
    </p:spTree>
    <p:extLst>
      <p:ext uri="{BB962C8B-B14F-4D97-AF65-F5344CB8AC3E}">
        <p14:creationId xmlns:p14="http://schemas.microsoft.com/office/powerpoint/2010/main" val="3722788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The Labor Pool may be sourced from:</a:t>
            </a:r>
          </a:p>
          <a:p>
            <a:pPr marL="174688" indent="-174688">
              <a:buFont typeface="Arial" panose="020B0604020202020204" pitchFamily="34" charset="0"/>
              <a:buChar char="•"/>
            </a:pPr>
            <a:r>
              <a:rPr lang="en-US" dirty="0"/>
              <a:t>Police, Fire, EMS</a:t>
            </a:r>
          </a:p>
          <a:p>
            <a:pPr marL="174688" indent="-174688">
              <a:buFont typeface="Arial" panose="020B0604020202020204" pitchFamily="34" charset="0"/>
              <a:buChar char="•"/>
            </a:pPr>
            <a:r>
              <a:rPr lang="en-US" dirty="0"/>
              <a:t>Municipal staff (e.g., Local Health Department/District, Public Works, Social Services, Community Services, etc.)</a:t>
            </a:r>
          </a:p>
          <a:p>
            <a:pPr marL="174688" indent="-174688">
              <a:buFont typeface="Arial" panose="020B0604020202020204" pitchFamily="34" charset="0"/>
              <a:buChar char="•"/>
            </a:pPr>
            <a:r>
              <a:rPr lang="en-US" dirty="0"/>
              <a:t>Medical Reserve Corps (MRC)</a:t>
            </a:r>
          </a:p>
          <a:p>
            <a:pPr marL="174688" indent="-174688">
              <a:buFont typeface="Arial" panose="020B0604020202020204" pitchFamily="34" charset="0"/>
              <a:buChar char="•"/>
            </a:pPr>
            <a:r>
              <a:rPr lang="en-US" dirty="0"/>
              <a:t>Community Emergency Response Team (CERT)</a:t>
            </a:r>
          </a:p>
          <a:p>
            <a:pPr marL="174688" indent="-174688">
              <a:buFont typeface="Arial" panose="020B0604020202020204" pitchFamily="34" charset="0"/>
              <a:buChar char="•"/>
            </a:pPr>
            <a:r>
              <a:rPr lang="en-US" dirty="0"/>
              <a:t>American Red Cross (ARC)</a:t>
            </a:r>
          </a:p>
          <a:p>
            <a:pPr marL="174688" indent="-174688">
              <a:buFont typeface="Arial" panose="020B0604020202020204" pitchFamily="34" charset="0"/>
              <a:buChar char="•"/>
            </a:pPr>
            <a:r>
              <a:rPr lang="en-US" dirty="0"/>
              <a:t>Other local and/or regional agencies with appropriately trained staff and/or volunteers (e.g., universities, community health providers, community mental health providers, family service agencies, etc.) at the discretion of Incident Command.</a:t>
            </a:r>
          </a:p>
          <a:p>
            <a:pPr marL="174688" indent="-174688">
              <a:buFont typeface="Arial" panose="020B0604020202020204" pitchFamily="34" charset="0"/>
              <a:buChar char="•"/>
            </a:pPr>
            <a:r>
              <a:rPr lang="en-US" dirty="0"/>
              <a:t>Other state assets (e.g., Office of the Chief Medical Examiner, Emergency Credentialing Program, Disaster Behavioral Health Response Network) as available, necessary and appropriate based upon jurisdiction and/or at the discretion of Incident Command.</a:t>
            </a:r>
          </a:p>
          <a:p>
            <a:pPr marL="174688" indent="-174688">
              <a:buFont typeface="Arial" panose="020B0604020202020204" pitchFamily="34" charset="0"/>
              <a:buChar char="•"/>
            </a:pPr>
            <a:r>
              <a:rPr lang="en-US" dirty="0"/>
              <a:t>Other federal assets (e.g., FBI, U.S. Department of Justice) as available, necessary, and appropriate based upon jurisdiction and/or at the discretion of Incident Command. </a:t>
            </a:r>
          </a:p>
          <a:p>
            <a:pPr marL="174688" indent="-17468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05D68DC-B3D9-453F-A231-465469D05A70}" type="slidenum">
              <a:rPr lang="en-US" smtClean="0"/>
              <a:t>32</a:t>
            </a:fld>
            <a:endParaRPr lang="en-US"/>
          </a:p>
        </p:txBody>
      </p:sp>
    </p:spTree>
    <p:extLst>
      <p:ext uri="{BB962C8B-B14F-4D97-AF65-F5344CB8AC3E}">
        <p14:creationId xmlns:p14="http://schemas.microsoft.com/office/powerpoint/2010/main" val="1119362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33</a:t>
            </a:fld>
            <a:endParaRPr lang="en-US"/>
          </a:p>
        </p:txBody>
      </p:sp>
    </p:spTree>
    <p:extLst>
      <p:ext uri="{BB962C8B-B14F-4D97-AF65-F5344CB8AC3E}">
        <p14:creationId xmlns:p14="http://schemas.microsoft.com/office/powerpoint/2010/main" val="3571260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34</a:t>
            </a:fld>
            <a:endParaRPr lang="en-US"/>
          </a:p>
        </p:txBody>
      </p:sp>
    </p:spTree>
    <p:extLst>
      <p:ext uri="{BB962C8B-B14F-4D97-AF65-F5344CB8AC3E}">
        <p14:creationId xmlns:p14="http://schemas.microsoft.com/office/powerpoint/2010/main" val="336867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35</a:t>
            </a:fld>
            <a:endParaRPr lang="en-US"/>
          </a:p>
        </p:txBody>
      </p:sp>
    </p:spTree>
    <p:extLst>
      <p:ext uri="{BB962C8B-B14F-4D97-AF65-F5344CB8AC3E}">
        <p14:creationId xmlns:p14="http://schemas.microsoft.com/office/powerpoint/2010/main" val="1276788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36</a:t>
            </a:fld>
            <a:endParaRPr lang="en-US"/>
          </a:p>
        </p:txBody>
      </p:sp>
    </p:spTree>
    <p:extLst>
      <p:ext uri="{BB962C8B-B14F-4D97-AF65-F5344CB8AC3E}">
        <p14:creationId xmlns:p14="http://schemas.microsoft.com/office/powerpoint/2010/main" val="3985349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37</a:t>
            </a:fld>
            <a:endParaRPr lang="en-US"/>
          </a:p>
        </p:txBody>
      </p:sp>
    </p:spTree>
    <p:extLst>
      <p:ext uri="{BB962C8B-B14F-4D97-AF65-F5344CB8AC3E}">
        <p14:creationId xmlns:p14="http://schemas.microsoft.com/office/powerpoint/2010/main" val="579276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38</a:t>
            </a:fld>
            <a:endParaRPr lang="en-US"/>
          </a:p>
        </p:txBody>
      </p:sp>
    </p:spTree>
    <p:extLst>
      <p:ext uri="{BB962C8B-B14F-4D97-AF65-F5344CB8AC3E}">
        <p14:creationId xmlns:p14="http://schemas.microsoft.com/office/powerpoint/2010/main" val="14408243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39</a:t>
            </a:fld>
            <a:endParaRPr lang="en-US"/>
          </a:p>
        </p:txBody>
      </p:sp>
    </p:spTree>
    <p:extLst>
      <p:ext uri="{BB962C8B-B14F-4D97-AF65-F5344CB8AC3E}">
        <p14:creationId xmlns:p14="http://schemas.microsoft.com/office/powerpoint/2010/main" val="12612533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40</a:t>
            </a:fld>
            <a:endParaRPr lang="en-US"/>
          </a:p>
        </p:txBody>
      </p:sp>
    </p:spTree>
    <p:extLst>
      <p:ext uri="{BB962C8B-B14F-4D97-AF65-F5344CB8AC3E}">
        <p14:creationId xmlns:p14="http://schemas.microsoft.com/office/powerpoint/2010/main" val="3027197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41</a:t>
            </a:fld>
            <a:endParaRPr lang="en-US"/>
          </a:p>
        </p:txBody>
      </p:sp>
    </p:spTree>
    <p:extLst>
      <p:ext uri="{BB962C8B-B14F-4D97-AF65-F5344CB8AC3E}">
        <p14:creationId xmlns:p14="http://schemas.microsoft.com/office/powerpoint/2010/main" val="3995576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42</a:t>
            </a:fld>
            <a:endParaRPr lang="en-US"/>
          </a:p>
        </p:txBody>
      </p:sp>
    </p:spTree>
    <p:extLst>
      <p:ext uri="{BB962C8B-B14F-4D97-AF65-F5344CB8AC3E}">
        <p14:creationId xmlns:p14="http://schemas.microsoft.com/office/powerpoint/2010/main" val="3776063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43</a:t>
            </a:fld>
            <a:endParaRPr lang="en-US"/>
          </a:p>
        </p:txBody>
      </p:sp>
    </p:spTree>
    <p:extLst>
      <p:ext uri="{BB962C8B-B14F-4D97-AF65-F5344CB8AC3E}">
        <p14:creationId xmlns:p14="http://schemas.microsoft.com/office/powerpoint/2010/main" val="889120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44</a:t>
            </a:fld>
            <a:endParaRPr lang="en-US"/>
          </a:p>
        </p:txBody>
      </p:sp>
    </p:spTree>
    <p:extLst>
      <p:ext uri="{BB962C8B-B14F-4D97-AF65-F5344CB8AC3E}">
        <p14:creationId xmlns:p14="http://schemas.microsoft.com/office/powerpoint/2010/main" val="4239234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45</a:t>
            </a:fld>
            <a:endParaRPr lang="en-US"/>
          </a:p>
        </p:txBody>
      </p:sp>
    </p:spTree>
    <p:extLst>
      <p:ext uri="{BB962C8B-B14F-4D97-AF65-F5344CB8AC3E}">
        <p14:creationId xmlns:p14="http://schemas.microsoft.com/office/powerpoint/2010/main" val="2060252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46</a:t>
            </a:fld>
            <a:endParaRPr lang="en-US"/>
          </a:p>
        </p:txBody>
      </p:sp>
    </p:spTree>
    <p:extLst>
      <p:ext uri="{BB962C8B-B14F-4D97-AF65-F5344CB8AC3E}">
        <p14:creationId xmlns:p14="http://schemas.microsoft.com/office/powerpoint/2010/main" val="39978639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47</a:t>
            </a:fld>
            <a:endParaRPr lang="en-US"/>
          </a:p>
        </p:txBody>
      </p:sp>
    </p:spTree>
    <p:extLst>
      <p:ext uri="{BB962C8B-B14F-4D97-AF65-F5344CB8AC3E}">
        <p14:creationId xmlns:p14="http://schemas.microsoft.com/office/powerpoint/2010/main" val="40952403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48</a:t>
            </a:fld>
            <a:endParaRPr lang="en-US"/>
          </a:p>
        </p:txBody>
      </p:sp>
    </p:spTree>
    <p:extLst>
      <p:ext uri="{BB962C8B-B14F-4D97-AF65-F5344CB8AC3E}">
        <p14:creationId xmlns:p14="http://schemas.microsoft.com/office/powerpoint/2010/main" val="30582893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49</a:t>
            </a:fld>
            <a:endParaRPr lang="en-US"/>
          </a:p>
        </p:txBody>
      </p:sp>
    </p:spTree>
    <p:extLst>
      <p:ext uri="{BB962C8B-B14F-4D97-AF65-F5344CB8AC3E}">
        <p14:creationId xmlns:p14="http://schemas.microsoft.com/office/powerpoint/2010/main" val="1752944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50</a:t>
            </a:fld>
            <a:endParaRPr lang="en-US"/>
          </a:p>
        </p:txBody>
      </p:sp>
    </p:spTree>
    <p:extLst>
      <p:ext uri="{BB962C8B-B14F-4D97-AF65-F5344CB8AC3E}">
        <p14:creationId xmlns:p14="http://schemas.microsoft.com/office/powerpoint/2010/main" val="42383069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51</a:t>
            </a:fld>
            <a:endParaRPr lang="en-US"/>
          </a:p>
        </p:txBody>
      </p:sp>
    </p:spTree>
    <p:extLst>
      <p:ext uri="{BB962C8B-B14F-4D97-AF65-F5344CB8AC3E}">
        <p14:creationId xmlns:p14="http://schemas.microsoft.com/office/powerpoint/2010/main" val="11524786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52</a:t>
            </a:fld>
            <a:endParaRPr lang="en-US"/>
          </a:p>
        </p:txBody>
      </p:sp>
    </p:spTree>
    <p:extLst>
      <p:ext uri="{BB962C8B-B14F-4D97-AF65-F5344CB8AC3E}">
        <p14:creationId xmlns:p14="http://schemas.microsoft.com/office/powerpoint/2010/main" val="2393645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53</a:t>
            </a:fld>
            <a:endParaRPr lang="en-US"/>
          </a:p>
        </p:txBody>
      </p:sp>
    </p:spTree>
    <p:extLst>
      <p:ext uri="{BB962C8B-B14F-4D97-AF65-F5344CB8AC3E}">
        <p14:creationId xmlns:p14="http://schemas.microsoft.com/office/powerpoint/2010/main" val="22580442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54</a:t>
            </a:fld>
            <a:endParaRPr lang="en-US"/>
          </a:p>
        </p:txBody>
      </p:sp>
    </p:spTree>
    <p:extLst>
      <p:ext uri="{BB962C8B-B14F-4D97-AF65-F5344CB8AC3E}">
        <p14:creationId xmlns:p14="http://schemas.microsoft.com/office/powerpoint/2010/main" val="989445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55</a:t>
            </a:fld>
            <a:endParaRPr lang="en-US"/>
          </a:p>
        </p:txBody>
      </p:sp>
    </p:spTree>
    <p:extLst>
      <p:ext uri="{BB962C8B-B14F-4D97-AF65-F5344CB8AC3E}">
        <p14:creationId xmlns:p14="http://schemas.microsoft.com/office/powerpoint/2010/main" val="708255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56</a:t>
            </a:fld>
            <a:endParaRPr lang="en-US"/>
          </a:p>
        </p:txBody>
      </p:sp>
    </p:spTree>
    <p:extLst>
      <p:ext uri="{BB962C8B-B14F-4D97-AF65-F5344CB8AC3E}">
        <p14:creationId xmlns:p14="http://schemas.microsoft.com/office/powerpoint/2010/main" val="22580442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57</a:t>
            </a:fld>
            <a:endParaRPr lang="en-US"/>
          </a:p>
        </p:txBody>
      </p:sp>
    </p:spTree>
    <p:extLst>
      <p:ext uri="{BB962C8B-B14F-4D97-AF65-F5344CB8AC3E}">
        <p14:creationId xmlns:p14="http://schemas.microsoft.com/office/powerpoint/2010/main" val="22580442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58</a:t>
            </a:fld>
            <a:endParaRPr lang="en-US"/>
          </a:p>
        </p:txBody>
      </p:sp>
    </p:spTree>
    <p:extLst>
      <p:ext uri="{BB962C8B-B14F-4D97-AF65-F5344CB8AC3E}">
        <p14:creationId xmlns:p14="http://schemas.microsoft.com/office/powerpoint/2010/main" val="22580442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59</a:t>
            </a:fld>
            <a:endParaRPr lang="en-US"/>
          </a:p>
        </p:txBody>
      </p:sp>
    </p:spTree>
    <p:extLst>
      <p:ext uri="{BB962C8B-B14F-4D97-AF65-F5344CB8AC3E}">
        <p14:creationId xmlns:p14="http://schemas.microsoft.com/office/powerpoint/2010/main" val="27456438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60</a:t>
            </a:fld>
            <a:endParaRPr lang="en-US"/>
          </a:p>
        </p:txBody>
      </p:sp>
    </p:spTree>
    <p:extLst>
      <p:ext uri="{BB962C8B-B14F-4D97-AF65-F5344CB8AC3E}">
        <p14:creationId xmlns:p14="http://schemas.microsoft.com/office/powerpoint/2010/main" val="2300033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61</a:t>
            </a:fld>
            <a:endParaRPr lang="en-US"/>
          </a:p>
        </p:txBody>
      </p:sp>
    </p:spTree>
    <p:extLst>
      <p:ext uri="{BB962C8B-B14F-4D97-AF65-F5344CB8AC3E}">
        <p14:creationId xmlns:p14="http://schemas.microsoft.com/office/powerpoint/2010/main" val="7449364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62</a:t>
            </a:fld>
            <a:endParaRPr lang="en-US"/>
          </a:p>
        </p:txBody>
      </p:sp>
    </p:spTree>
    <p:extLst>
      <p:ext uri="{BB962C8B-B14F-4D97-AF65-F5344CB8AC3E}">
        <p14:creationId xmlns:p14="http://schemas.microsoft.com/office/powerpoint/2010/main" val="41204423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a:t>211</a:t>
            </a:r>
          </a:p>
        </p:txBody>
      </p:sp>
      <p:sp>
        <p:nvSpPr>
          <p:cNvPr id="4" name="Slide Number Placeholder 3"/>
          <p:cNvSpPr>
            <a:spLocks noGrp="1"/>
          </p:cNvSpPr>
          <p:nvPr>
            <p:ph type="sldNum" sz="quarter" idx="10"/>
          </p:nvPr>
        </p:nvSpPr>
        <p:spPr/>
        <p:txBody>
          <a:bodyPr/>
          <a:lstStyle/>
          <a:p>
            <a:fld id="{605D68DC-B3D9-453F-A231-465469D05A70}" type="slidenum">
              <a:rPr lang="en-US" smtClean="0"/>
              <a:t>63</a:t>
            </a:fld>
            <a:endParaRPr lang="en-US"/>
          </a:p>
        </p:txBody>
      </p:sp>
    </p:spTree>
    <p:extLst>
      <p:ext uri="{BB962C8B-B14F-4D97-AF65-F5344CB8AC3E}">
        <p14:creationId xmlns:p14="http://schemas.microsoft.com/office/powerpoint/2010/main" val="2415165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5D68DC-B3D9-453F-A231-465469D05A70}" type="slidenum">
              <a:rPr lang="en-US" smtClean="0"/>
              <a:t>64</a:t>
            </a:fld>
            <a:endParaRPr lang="en-US"/>
          </a:p>
        </p:txBody>
      </p:sp>
    </p:spTree>
    <p:extLst>
      <p:ext uri="{BB962C8B-B14F-4D97-AF65-F5344CB8AC3E}">
        <p14:creationId xmlns:p14="http://schemas.microsoft.com/office/powerpoint/2010/main" val="13737258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9111B6-5172-4E6C-B4B3-5D03AA1A3283}" type="slidenum">
              <a:rPr lang="en-US" altLang="en-US" smtClean="0"/>
              <a:pPr/>
              <a:t>67</a:t>
            </a:fld>
            <a:endParaRPr lang="en-US" altLang="en-US"/>
          </a:p>
        </p:txBody>
      </p:sp>
    </p:spTree>
    <p:extLst>
      <p:ext uri="{BB962C8B-B14F-4D97-AF65-F5344CB8AC3E}">
        <p14:creationId xmlns:p14="http://schemas.microsoft.com/office/powerpoint/2010/main" val="32072643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5D68DC-B3D9-453F-A231-465469D05A70}" type="slidenum">
              <a:rPr lang="en-US" smtClean="0"/>
              <a:t>68</a:t>
            </a:fld>
            <a:endParaRPr lang="en-US"/>
          </a:p>
        </p:txBody>
      </p:sp>
    </p:spTree>
    <p:extLst>
      <p:ext uri="{BB962C8B-B14F-4D97-AF65-F5344CB8AC3E}">
        <p14:creationId xmlns:p14="http://schemas.microsoft.com/office/powerpoint/2010/main" val="3830941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5715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58130"/>
            <a:ext cx="9013372" cy="5576834"/>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2667000"/>
            <a:ext cx="6400800" cy="13335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684E9D82-D968-4A92-9EF2-FAA339A8CF65}" type="datetime1">
              <a:rPr lang="en-US" smtClean="0"/>
              <a:t>10/21/2019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9A2615B-9206-448E-9E3C-30F47431F4CC}" type="slidenum">
              <a:rPr lang="en-US" smtClean="0"/>
              <a:t>‹#›</a:t>
            </a:fld>
            <a:endParaRPr lang="en-US"/>
          </a:p>
        </p:txBody>
      </p:sp>
      <p:sp>
        <p:nvSpPr>
          <p:cNvPr id="7" name="Rectangle 6"/>
          <p:cNvSpPr/>
          <p:nvPr/>
        </p:nvSpPr>
        <p:spPr>
          <a:xfrm>
            <a:off x="62932" y="1207753"/>
            <a:ext cx="9021537" cy="1272791"/>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2" y="1163934"/>
            <a:ext cx="9021537" cy="100483"/>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2" y="2480541"/>
            <a:ext cx="9021537" cy="9211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254942"/>
            <a:ext cx="8229600" cy="1225021"/>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EF848513-6043-486C-8BE6-868190A48DA3}" type="datetime1">
              <a:rPr lang="en-US" smtClean="0"/>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A2615B-9206-448E-9E3C-30F47431F4CC}" type="slidenum">
              <a:rPr lang="en-US" smtClean="0"/>
              <a:t>‹#›</a:t>
            </a:fld>
            <a:endParaRPr lang="en-US"/>
          </a:p>
        </p:txBody>
      </p:sp>
      <p:sp>
        <p:nvSpPr>
          <p:cNvPr id="8" name="Content Placeholder 7"/>
          <p:cNvSpPr>
            <a:spLocks noGrp="1"/>
          </p:cNvSpPr>
          <p:nvPr>
            <p:ph sz="quarter" idx="1"/>
          </p:nvPr>
        </p:nvSpPr>
        <p:spPr>
          <a:xfrm>
            <a:off x="914400" y="1206500"/>
            <a:ext cx="7772400" cy="3810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58130"/>
            <a:ext cx="9013372" cy="5576834"/>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793750"/>
            <a:ext cx="7772400" cy="1135063"/>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123282"/>
            <a:ext cx="7772400" cy="1115218"/>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172DF41-8E32-4BEA-A860-107AB6B1C827}" type="datetime1">
              <a:rPr lang="en-US" smtClean="0"/>
              <a:t>10/21/2019</a:t>
            </a:fld>
            <a:endParaRPr lang="en-US"/>
          </a:p>
        </p:txBody>
      </p:sp>
      <p:sp>
        <p:nvSpPr>
          <p:cNvPr id="5" name="Footer Placeholder 4"/>
          <p:cNvSpPr>
            <a:spLocks noGrp="1"/>
          </p:cNvSpPr>
          <p:nvPr>
            <p:ph type="ftr" sz="quarter" idx="11"/>
          </p:nvPr>
        </p:nvSpPr>
        <p:spPr>
          <a:xfrm>
            <a:off x="800100" y="5143500"/>
            <a:ext cx="4000500" cy="381000"/>
          </a:xfrm>
        </p:spPr>
        <p:txBody>
          <a:bodyPr/>
          <a:lstStyle/>
          <a:p>
            <a:endParaRPr lang="en-US"/>
          </a:p>
        </p:txBody>
      </p:sp>
      <p:sp>
        <p:nvSpPr>
          <p:cNvPr id="7" name="Rectangle 6"/>
          <p:cNvSpPr/>
          <p:nvPr/>
        </p:nvSpPr>
        <p:spPr>
          <a:xfrm flipV="1">
            <a:off x="69413" y="1980692"/>
            <a:ext cx="9013515" cy="7620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7" y="1951230"/>
            <a:ext cx="9013781" cy="3809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7" y="2057400"/>
            <a:ext cx="9014621" cy="3810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5173980"/>
            <a:ext cx="457200" cy="381000"/>
          </a:xfrm>
        </p:spPr>
        <p:txBody>
          <a:bodyPr/>
          <a:lstStyle/>
          <a:p>
            <a:fld id="{E9A2615B-9206-448E-9E3C-30F47431F4C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66C7B92F-2279-4F7E-BD60-2354D842FA14}" type="datetime1">
              <a:rPr lang="en-US" smtClean="0"/>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A2615B-9206-448E-9E3C-30F47431F4CC}" type="slidenum">
              <a:rPr lang="en-US" smtClean="0"/>
              <a:t>‹#›</a:t>
            </a:fld>
            <a:endParaRPr lang="en-US"/>
          </a:p>
        </p:txBody>
      </p:sp>
      <p:sp>
        <p:nvSpPr>
          <p:cNvPr id="9" name="Content Placeholder 8"/>
          <p:cNvSpPr>
            <a:spLocks noGrp="1"/>
          </p:cNvSpPr>
          <p:nvPr>
            <p:ph sz="quarter" idx="1"/>
          </p:nvPr>
        </p:nvSpPr>
        <p:spPr>
          <a:xfrm>
            <a:off x="914400" y="1206500"/>
            <a:ext cx="3749040" cy="3810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206500"/>
            <a:ext cx="3749040" cy="3810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27542"/>
            <a:ext cx="7772400" cy="9525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206500"/>
            <a:ext cx="3733800" cy="635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206500"/>
            <a:ext cx="3733800" cy="635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09A2454-211D-478C-AD58-3FEC5225B55A}" type="datetime1">
              <a:rPr lang="en-US" smtClean="0"/>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A2615B-9206-448E-9E3C-30F47431F4CC}" type="slidenum">
              <a:rPr lang="en-US" smtClean="0"/>
              <a:t>‹#›</a:t>
            </a:fld>
            <a:endParaRPr lang="en-US"/>
          </a:p>
        </p:txBody>
      </p:sp>
      <p:sp>
        <p:nvSpPr>
          <p:cNvPr id="11" name="Content Placeholder 10"/>
          <p:cNvSpPr>
            <a:spLocks noGrp="1"/>
          </p:cNvSpPr>
          <p:nvPr>
            <p:ph sz="half" idx="2"/>
          </p:nvPr>
        </p:nvSpPr>
        <p:spPr>
          <a:xfrm>
            <a:off x="914400" y="1873250"/>
            <a:ext cx="3733800" cy="32385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1873250"/>
            <a:ext cx="3733800" cy="32385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18CB4B3-8DDF-4EC8-8DCC-EC01A4DD2EBE}" type="datetime1">
              <a:rPr lang="en-US" smtClean="0"/>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A2615B-9206-448E-9E3C-30F47431F4C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52D268-A5BC-4309-9DEF-6C645E12F10A}" type="datetime1">
              <a:rPr lang="en-US" smtClean="0"/>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A2615B-9206-448E-9E3C-30F47431F4C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58129"/>
            <a:ext cx="9013372" cy="557784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27542"/>
            <a:ext cx="7772400" cy="9525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333500"/>
            <a:ext cx="1905000" cy="37465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AE1E530-4678-4E9E-B711-736582B1236C}" type="datetime1">
              <a:rPr lang="en-US" smtClean="0"/>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A2615B-9206-448E-9E3C-30F47431F4CC}" type="slidenum">
              <a:rPr lang="en-US" smtClean="0"/>
              <a:t>‹#›</a:t>
            </a:fld>
            <a:endParaRPr lang="en-US"/>
          </a:p>
        </p:txBody>
      </p:sp>
      <p:sp>
        <p:nvSpPr>
          <p:cNvPr id="11" name="Content Placeholder 10"/>
          <p:cNvSpPr>
            <a:spLocks noGrp="1"/>
          </p:cNvSpPr>
          <p:nvPr>
            <p:ph sz="quarter" idx="1"/>
          </p:nvPr>
        </p:nvSpPr>
        <p:spPr>
          <a:xfrm>
            <a:off x="2971800" y="1333500"/>
            <a:ext cx="5715000" cy="37465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083792"/>
            <a:ext cx="7315200" cy="435240"/>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4538188"/>
            <a:ext cx="7315200" cy="5715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8C65A11-2F2E-483B-AA44-D2199018B032}" type="datetime1">
              <a:rPr lang="en-US" smtClean="0"/>
              <a:t>10/21/2019</a:t>
            </a:fld>
            <a:endParaRPr lang="en-US"/>
          </a:p>
        </p:txBody>
      </p:sp>
      <p:sp>
        <p:nvSpPr>
          <p:cNvPr id="6" name="Footer Placeholder 5"/>
          <p:cNvSpPr>
            <a:spLocks noGrp="1"/>
          </p:cNvSpPr>
          <p:nvPr>
            <p:ph type="ftr" sz="quarter" idx="11"/>
          </p:nvPr>
        </p:nvSpPr>
        <p:spPr>
          <a:xfrm>
            <a:off x="914400" y="5143500"/>
            <a:ext cx="3886200" cy="381000"/>
          </a:xfrm>
        </p:spPr>
        <p:txBody>
          <a:bodyPr/>
          <a:lstStyle/>
          <a:p>
            <a:endParaRPr lang="en-US"/>
          </a:p>
        </p:txBody>
      </p:sp>
      <p:sp>
        <p:nvSpPr>
          <p:cNvPr id="7" name="Slide Number Placeholder 6"/>
          <p:cNvSpPr>
            <a:spLocks noGrp="1"/>
          </p:cNvSpPr>
          <p:nvPr>
            <p:ph type="sldNum" sz="quarter" idx="12"/>
          </p:nvPr>
        </p:nvSpPr>
        <p:spPr>
          <a:xfrm>
            <a:off x="146304" y="5173980"/>
            <a:ext cx="457200" cy="381000"/>
          </a:xfrm>
        </p:spPr>
        <p:txBody>
          <a:bodyPr/>
          <a:lstStyle/>
          <a:p>
            <a:fld id="{E9A2615B-9206-448E-9E3C-30F47431F4CC}" type="slidenum">
              <a:rPr lang="en-US" smtClean="0"/>
              <a:t>‹#›</a:t>
            </a:fld>
            <a:endParaRPr lang="en-US"/>
          </a:p>
        </p:txBody>
      </p:sp>
      <p:sp>
        <p:nvSpPr>
          <p:cNvPr id="11" name="Rectangle 10"/>
          <p:cNvSpPr/>
          <p:nvPr/>
        </p:nvSpPr>
        <p:spPr>
          <a:xfrm flipV="1">
            <a:off x="68307" y="3902963"/>
            <a:ext cx="9006840" cy="7620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9" y="3875396"/>
            <a:ext cx="9006639" cy="3809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1" y="3977687"/>
            <a:ext cx="9006637" cy="40673"/>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9" y="55563"/>
            <a:ext cx="9001873" cy="3817938"/>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F2E805-4FAE-49D0-A2B0-F4E16293F018}" type="datetime1">
              <a:rPr lang="en-US" smtClean="0"/>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A2615B-9206-448E-9E3C-30F47431F4C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8"/>
            <a:ext cx="2011680" cy="487627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28867"/>
            <a:ext cx="5562600" cy="48762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126F838-993D-4AA4-891B-D4D92CEE9BAD}" type="datetime1">
              <a:rPr lang="en-US" smtClean="0"/>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A2615B-9206-448E-9E3C-30F47431F4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5715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58129"/>
            <a:ext cx="9013372" cy="557784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28865"/>
            <a:ext cx="7772400" cy="9525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206500"/>
            <a:ext cx="7772400" cy="3810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5159375"/>
            <a:ext cx="2476500" cy="396875"/>
          </a:xfrm>
          <a:prstGeom prst="rect">
            <a:avLst/>
          </a:prstGeom>
        </p:spPr>
        <p:txBody>
          <a:bodyPr anchor="ctr" anchorCtr="0"/>
          <a:lstStyle>
            <a:lvl1pPr algn="r" eaLnBrk="1" latinLnBrk="0" hangingPunct="1">
              <a:defRPr kumimoji="0" sz="1400">
                <a:solidFill>
                  <a:schemeClr val="tx2"/>
                </a:solidFill>
              </a:defRPr>
            </a:lvl1pPr>
          </a:lstStyle>
          <a:p>
            <a:fld id="{6B452731-F038-4421-87CF-ABD0CF5EB93E}" type="datetime1">
              <a:rPr lang="en-US" smtClean="0"/>
              <a:t>10/21/2019</a:t>
            </a:fld>
            <a:endParaRPr lang="en-US"/>
          </a:p>
        </p:txBody>
      </p:sp>
      <p:sp>
        <p:nvSpPr>
          <p:cNvPr id="3" name="Footer Placeholder 2"/>
          <p:cNvSpPr>
            <a:spLocks noGrp="1"/>
          </p:cNvSpPr>
          <p:nvPr>
            <p:ph type="ftr" sz="quarter" idx="3"/>
          </p:nvPr>
        </p:nvSpPr>
        <p:spPr>
          <a:xfrm>
            <a:off x="914400" y="5143500"/>
            <a:ext cx="3962400" cy="3810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5175250"/>
            <a:ext cx="457200" cy="3810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9A2615B-9206-448E-9E3C-30F47431F4C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t.gov/demhs/cwp/view.asp?a=3973&amp;q=467626"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mailto:jstelmaszek@nvhd.org"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2.jpe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hyperlink" Target="https://www.youtube.com/watch?v=H0DbcjlVTKQ" TargetMode="External"/><Relationship Id="rId5" Type="http://schemas.openxmlformats.org/officeDocument/2006/relationships/image" Target="../media/image11.jp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search?q=family+assistance+center&amp;client=firefox-b-1-ab&amp;source=lnms&amp;tbm=isch&amp;sa=X&amp;ved=0ahUKEwik6d7HnIPaAhUpzlkKHbufAZ0Q_AUIDCgD&amp;biw=1571&amp;bih=726#imgrc=vVEoyz9eZfjOP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tcameraeye.com/l-ambiance-plaza-collapse-the-first-few-hours/"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hyperlink" Target="https://www.google.com/search?q=florida+pedestrian+bridge&amp;client=firefox-b-1-ab&amp;source=lnms&amp;tbm=isch&amp;sa=X&amp;ved=0ahUKEwimgZOlpoPaAhVKmVkKHa5_DjMQ_AUICygC&amp;biw=837&amp;bih=704#imgrc=_-Km_EI1hqScjM:" TargetMode="Externa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washingtonexaminer.com/22-years-after-the-oklahoma-city-bombing-timothy-mcveigh-remains-the-only-terrorist-executed-by-the-us" TargetMode="External"/><Relationship Id="rId7" Type="http://schemas.openxmlformats.org/officeDocument/2006/relationships/hyperlink" Target="https://www.google.com/search?q=uss+cole+bombing&amp;client=firefox-b-1-ab&amp;source=lnms&amp;tbm=isch&amp;sa=X&amp;ved=0ahUKEwiG1IfupoPaAhXFt1kKHTP8ChwQ_AUICigB&amp;biw=837&amp;bih=704#imgrc=AO6FLx4zI4y5f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https://www.google.com/search?q=9/11&amp;client=firefox-b-1-ab&amp;source=lnms&amp;tbm=isch&amp;sa=X&amp;ved=0ahUKEwjng7mepYPaAhUpx1kKHfsADo4Q_AUICygC&amp;biw=837&amp;bih=704#imgdii=SPjyEuHsKCtyLM:&amp;imgrc=1jLgmX62IylqNM:" TargetMode="Externa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s://www.google.com/search?q=las+vegas+shooting&amp;client=firefox-b-1-ab&amp;source=lnms&amp;tbm=isch&amp;sa=X&amp;ved=0ahUKEwi63dW0rYPaAhUkwVkKHUheACUQ_AUIDCgD&amp;biw=1073&amp;bih=704#imgrc=MlaMZL4jJEolW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search?q=virginia+tech+shooting&amp;client=firefox-b-1&amp;source=lnms&amp;tbm=isch&amp;sa=X&amp;ved=0ahUKEwid5rvspYPaAhWHm1kKHVXuCj4Q_AUICygC&amp;biw=837&amp;bih=704#imgrc=cg-lkeEGOl8NxM:" TargetMode="External"/><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hyperlink" Target="https://www.google.com/search?client=firefox-b-1-ab&amp;biw=886&amp;bih=704&amp;tbm=isch&amp;sa=1&amp;ei=W2m1Wp_1MILX5gLqpY2oBA&amp;q=sandy+hook&amp;oq=sandy+hook&amp;gs_l=psy-ab.3..0i67k1l2j0l8.23876.23876.0.24110.1.1.0.0.0.0.90.90.1.1.0....0...1c..64.psy-ab..0.1.90....0.YYOAscs1Vp8#imgrc=kW1EUOdLg1qwLM:"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hyperlink" Target="http://www.orlandosentinel.com/news/pulse-orlando-nightclub-shooting/87603919-132.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file:///F:\FAC\Appendix%20R-%20DMORT%20VIP%20Antemortem%20Interview%20Form.pdf"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hyperlink" Target="http://smithlhhsb122.wikispaces.com/Nathan%20B." TargetMode="External"/><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hyperlink" Target="https://ntsb.gov/tda/TDADocuments/Mass%20Fatality%20Incident%20Family%20Assistance%20Operations.pdf"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hyperlink" Target="http://www.fairfieldct.org/F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en-US" sz="2400" dirty="0">
                <a:latin typeface="Franklin Gothic Medium Cond" panose="020B0606030402020204" pitchFamily="34" charset="0"/>
              </a:rPr>
              <a:t>An Introduction to Family Assistance Center Operations </a:t>
            </a:r>
          </a:p>
        </p:txBody>
      </p:sp>
      <p:sp>
        <p:nvSpPr>
          <p:cNvPr id="3" name="Title 2"/>
          <p:cNvSpPr>
            <a:spLocks noGrp="1"/>
          </p:cNvSpPr>
          <p:nvPr>
            <p:ph type="ctrTitle"/>
          </p:nvPr>
        </p:nvSpPr>
        <p:spPr/>
        <p:txBody>
          <a:bodyPr>
            <a:noAutofit/>
          </a:bodyPr>
          <a:lstStyle/>
          <a:p>
            <a:r>
              <a:rPr lang="en-US" sz="8000" b="1" dirty="0">
                <a:effectLst>
                  <a:outerShdw blurRad="38100" dist="38100" dir="2700000" algn="tl">
                    <a:srgbClr val="000000">
                      <a:alpha val="43137"/>
                    </a:srgbClr>
                  </a:outerShdw>
                </a:effectLst>
              </a:rPr>
              <a:t>FAC-101</a:t>
            </a:r>
          </a:p>
        </p:txBody>
      </p:sp>
      <p:sp>
        <p:nvSpPr>
          <p:cNvPr id="4" name="TextBox 3"/>
          <p:cNvSpPr txBox="1"/>
          <p:nvPr/>
        </p:nvSpPr>
        <p:spPr>
          <a:xfrm>
            <a:off x="8458200" y="5372100"/>
            <a:ext cx="457200" cy="261610"/>
          </a:xfrm>
          <a:prstGeom prst="rect">
            <a:avLst/>
          </a:prstGeom>
          <a:noFill/>
        </p:spPr>
        <p:txBody>
          <a:bodyPr wrap="square" rtlCol="0">
            <a:spAutoFit/>
          </a:bodyPr>
          <a:lstStyle/>
          <a:p>
            <a:pPr algn="r"/>
            <a:r>
              <a:rPr lang="en-US" sz="1100" dirty="0">
                <a:latin typeface="Arial Narrow" panose="020B0606020202030204" pitchFamily="34" charset="0"/>
                <a:cs typeface="Andalus" panose="02020603050405020304" pitchFamily="18" charset="-78"/>
              </a:rPr>
              <a:t>2018</a:t>
            </a:r>
          </a:p>
        </p:txBody>
      </p:sp>
      <p:sp>
        <p:nvSpPr>
          <p:cNvPr id="5" name="Subtitle 1"/>
          <p:cNvSpPr txBox="1">
            <a:spLocks/>
          </p:cNvSpPr>
          <p:nvPr/>
        </p:nvSpPr>
        <p:spPr>
          <a:xfrm>
            <a:off x="1371600" y="5169530"/>
            <a:ext cx="6400800" cy="666750"/>
          </a:xfrm>
          <a:prstGeom prst="rect">
            <a:avLst/>
          </a:prstGeom>
        </p:spPr>
        <p:txBody>
          <a:bodyPr>
            <a:normAutofit/>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en-US" sz="2400" dirty="0">
                <a:latin typeface="Franklin Gothic Medium Cond" panose="020B0606030402020204" pitchFamily="34" charset="0"/>
              </a:rPr>
              <a:t>Volunteer Training</a:t>
            </a:r>
          </a:p>
        </p:txBody>
      </p:sp>
    </p:spTree>
    <p:extLst>
      <p:ext uri="{BB962C8B-B14F-4D97-AF65-F5344CB8AC3E}">
        <p14:creationId xmlns:p14="http://schemas.microsoft.com/office/powerpoint/2010/main" val="3768166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Region 5">
            <a:hlinkClick r:id="rId2"/>
            <a:extLst>
              <a:ext uri="{FF2B5EF4-FFF2-40B4-BE49-F238E27FC236}">
                <a16:creationId xmlns:a16="http://schemas.microsoft.com/office/drawing/2014/main" id="{44231026-7043-4D8A-9083-CC6D1D854108}"/>
              </a:ext>
            </a:extLst>
          </p:cNvPr>
          <p:cNvPicPr>
            <a:picLocks noChangeAspect="1" noChangeArrowheads="1"/>
          </p:cNvPicPr>
          <p:nvPr/>
        </p:nvPicPr>
        <p:blipFill>
          <a:blip r:embed="rId3">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r="-204"/>
          <a:stretch>
            <a:fillRect/>
          </a:stretch>
        </p:blipFill>
        <p:spPr bwMode="auto">
          <a:xfrm>
            <a:off x="609599" y="2687068"/>
            <a:ext cx="1831477" cy="27612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gion 2">
            <a:hlinkClick r:id="rId2"/>
            <a:extLst>
              <a:ext uri="{FF2B5EF4-FFF2-40B4-BE49-F238E27FC236}">
                <a16:creationId xmlns:a16="http://schemas.microsoft.com/office/drawing/2014/main" id="{36D1691E-D065-4DDC-A9ED-7689D9773708}"/>
              </a:ext>
            </a:extLst>
          </p:cNvPr>
          <p:cNvPicPr>
            <a:picLocks noChangeAspect="1" noChangeArrowheads="1"/>
          </p:cNvPicPr>
          <p:nvPr/>
        </p:nvPicPr>
        <p:blipFill>
          <a:blip r:embed="rId4">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400800" y="3185760"/>
            <a:ext cx="2593299" cy="157576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9CD170F-8BEE-47D6-AEA4-474B62603F90}"/>
              </a:ext>
            </a:extLst>
          </p:cNvPr>
          <p:cNvSpPr>
            <a:spLocks noChangeArrowheads="1"/>
          </p:cNvSpPr>
          <p:nvPr/>
        </p:nvSpPr>
        <p:spPr bwMode="auto">
          <a:xfrm>
            <a:off x="1628884" y="952500"/>
            <a:ext cx="621971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3200" dirty="0">
                <a:latin typeface="Franklin Gothic Medium Cond" pitchFamily="34" charset="0"/>
                <a:ea typeface="Calibri" pitchFamily="34" charset="0"/>
                <a:cs typeface="Times New Roman" pitchFamily="18" charset="0"/>
              </a:rPr>
              <a:t>Created by the  </a:t>
            </a:r>
            <a:endParaRPr kumimoji="0" lang="en-US" altLang="en-US" sz="3200" b="0" u="none" strike="noStrike" cap="none" normalizeH="0" baseline="0" dirty="0">
              <a:ln>
                <a:noFill/>
              </a:ln>
              <a:effectLst/>
              <a:latin typeface="Franklin Gothic Medium Cond"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effectLst/>
                <a:latin typeface="Franklin Gothic Medium Cond" pitchFamily="34" charset="0"/>
                <a:ea typeface="Calibri" pitchFamily="34" charset="0"/>
                <a:cs typeface="Times New Roman" pitchFamily="18" charset="0"/>
              </a:rPr>
              <a:t>Joint Regions 2 and Region 5 ESF #8 </a:t>
            </a:r>
            <a:endParaRPr kumimoji="0" lang="en-US" altLang="en-US" sz="1400" b="0" i="0" u="none" strike="noStrike" cap="none" normalizeH="0" baseline="0" dirty="0">
              <a:ln>
                <a:no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effectLst/>
                <a:latin typeface="Franklin Gothic Medium Cond" pitchFamily="34" charset="0"/>
                <a:ea typeface="Calibri" pitchFamily="34" charset="0"/>
                <a:cs typeface="Times New Roman" pitchFamily="18" charset="0"/>
              </a:rPr>
              <a:t>Family Assistance Center Subcommittee</a:t>
            </a:r>
            <a:endParaRPr kumimoji="0" lang="en-US" altLang="en-US" sz="3200" b="0" i="0" u="none" strike="noStrike" cap="none" normalizeH="0" baseline="0" dirty="0">
              <a:ln>
                <a:noFill/>
              </a:ln>
              <a:effectLst/>
              <a:latin typeface="Arial" pitchFamily="34" charset="0"/>
              <a:cs typeface="Arial" pitchFamily="34" charset="0"/>
            </a:endParaRPr>
          </a:p>
        </p:txBody>
      </p:sp>
    </p:spTree>
    <p:extLst>
      <p:ext uri="{BB962C8B-B14F-4D97-AF65-F5344CB8AC3E}">
        <p14:creationId xmlns:p14="http://schemas.microsoft.com/office/powerpoint/2010/main" val="3395696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7542"/>
            <a:ext cx="7772400" cy="724958"/>
          </a:xfrm>
        </p:spPr>
        <p:txBody>
          <a:bodyPr>
            <a:normAutofit fontScale="90000"/>
          </a:bodyPr>
          <a:lstStyle/>
          <a:p>
            <a:pPr algn="ctr"/>
            <a:r>
              <a:rPr lang="en-US" b="1" dirty="0"/>
              <a:t>PRESENTER</a:t>
            </a:r>
          </a:p>
        </p:txBody>
      </p:sp>
      <p:sp>
        <p:nvSpPr>
          <p:cNvPr id="3" name="Text Placeholder 2"/>
          <p:cNvSpPr>
            <a:spLocks noGrp="1"/>
          </p:cNvSpPr>
          <p:nvPr>
            <p:ph type="body" idx="1"/>
          </p:nvPr>
        </p:nvSpPr>
        <p:spPr>
          <a:xfrm>
            <a:off x="2895600" y="1058936"/>
            <a:ext cx="3733800" cy="635000"/>
          </a:xfrm>
        </p:spPr>
        <p:txBody>
          <a:bodyPr/>
          <a:lstStyle/>
          <a:p>
            <a:pPr algn="ctr"/>
            <a:r>
              <a:rPr lang="en-US" dirty="0">
                <a:solidFill>
                  <a:schemeClr val="tx1"/>
                </a:solidFill>
              </a:rPr>
              <a:t>Jessica Stelmaszek, MPH</a:t>
            </a:r>
          </a:p>
        </p:txBody>
      </p:sp>
      <p:sp>
        <p:nvSpPr>
          <p:cNvPr id="5" name="Content Placeholder 4"/>
          <p:cNvSpPr>
            <a:spLocks noGrp="1"/>
          </p:cNvSpPr>
          <p:nvPr>
            <p:ph sz="half" idx="2"/>
          </p:nvPr>
        </p:nvSpPr>
        <p:spPr>
          <a:xfrm>
            <a:off x="2613102" y="1693936"/>
            <a:ext cx="4114800" cy="3238500"/>
          </a:xfrm>
        </p:spPr>
        <p:txBody>
          <a:bodyPr>
            <a:noAutofit/>
          </a:bodyPr>
          <a:lstStyle/>
          <a:p>
            <a:pPr marL="109728" indent="0" algn="ctr">
              <a:buNone/>
            </a:pPr>
            <a:r>
              <a:rPr lang="en-US" sz="1200" dirty="0">
                <a:latin typeface="+mj-lt"/>
              </a:rPr>
              <a:t>Director of Health</a:t>
            </a:r>
          </a:p>
          <a:p>
            <a:pPr marL="109728" indent="0" algn="ctr">
              <a:buNone/>
            </a:pPr>
            <a:r>
              <a:rPr lang="en-US" sz="1200" dirty="0">
                <a:latin typeface="+mj-lt"/>
              </a:rPr>
              <a:t>Naugatuck Valley Medical Reserve Corps Director</a:t>
            </a:r>
          </a:p>
          <a:p>
            <a:pPr marL="109728" indent="0" algn="ctr">
              <a:buNone/>
            </a:pPr>
            <a:endParaRPr lang="en-US" sz="1200" dirty="0">
              <a:latin typeface="+mj-lt"/>
            </a:endParaRPr>
          </a:p>
          <a:p>
            <a:pPr marL="109728" indent="0" algn="ctr">
              <a:buNone/>
            </a:pPr>
            <a:r>
              <a:rPr lang="en-US" sz="1200" dirty="0">
                <a:latin typeface="+mj-lt"/>
              </a:rPr>
              <a:t>Naugatuck Valley Health District</a:t>
            </a:r>
          </a:p>
          <a:p>
            <a:pPr marL="109728" indent="0" algn="ctr">
              <a:buNone/>
            </a:pPr>
            <a:r>
              <a:rPr lang="en-US" sz="1200" dirty="0">
                <a:latin typeface="+mj-lt"/>
              </a:rPr>
              <a:t>98 Bank Street</a:t>
            </a:r>
          </a:p>
          <a:p>
            <a:pPr marL="109728" indent="0" algn="ctr">
              <a:buNone/>
            </a:pPr>
            <a:r>
              <a:rPr lang="en-US" sz="1200" dirty="0">
                <a:latin typeface="+mj-lt"/>
              </a:rPr>
              <a:t>Seymour, CT 06483</a:t>
            </a:r>
          </a:p>
          <a:p>
            <a:pPr marL="109728" indent="0" algn="ctr">
              <a:buNone/>
            </a:pPr>
            <a:endParaRPr lang="en-US" sz="1200" dirty="0">
              <a:latin typeface="+mj-lt"/>
            </a:endParaRPr>
          </a:p>
          <a:p>
            <a:pPr marL="109728" indent="0" algn="ctr">
              <a:buNone/>
            </a:pPr>
            <a:r>
              <a:rPr lang="en-US" sz="1200" dirty="0">
                <a:latin typeface="+mj-lt"/>
              </a:rPr>
              <a:t>203-881-3255</a:t>
            </a:r>
          </a:p>
          <a:p>
            <a:pPr marL="109728" indent="0" algn="ctr">
              <a:buNone/>
            </a:pPr>
            <a:r>
              <a:rPr lang="en-US" sz="1200" dirty="0">
                <a:latin typeface="+mj-lt"/>
                <a:hlinkClick r:id="rId3"/>
              </a:rPr>
              <a:t>jstelmaszek@nvhd.org</a:t>
            </a:r>
            <a:r>
              <a:rPr lang="en-US" sz="1200" dirty="0">
                <a:latin typeface="+mj-lt"/>
              </a:rPr>
              <a:t> </a:t>
            </a:r>
          </a:p>
          <a:p>
            <a:endParaRPr lang="en-US" sz="1100" dirty="0">
              <a:latin typeface="+mj-lt"/>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4882" y="4254888"/>
            <a:ext cx="1251318" cy="1263236"/>
          </a:xfrm>
          <a:prstGeom prst="rect">
            <a:avLst/>
          </a:prstGeom>
        </p:spPr>
      </p:pic>
      <p:pic>
        <p:nvPicPr>
          <p:cNvPr id="15" name="Picture 14"/>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73623" y="4641417"/>
            <a:ext cx="876706" cy="87670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0200" y="4490830"/>
            <a:ext cx="1587099" cy="982626"/>
          </a:xfrm>
          <a:prstGeom prst="rect">
            <a:avLst/>
          </a:prstGeom>
        </p:spPr>
      </p:pic>
      <p:sp>
        <p:nvSpPr>
          <p:cNvPr id="17" name="TextBox 16"/>
          <p:cNvSpPr txBox="1"/>
          <p:nvPr/>
        </p:nvSpPr>
        <p:spPr>
          <a:xfrm>
            <a:off x="4750329" y="4510657"/>
            <a:ext cx="1726671" cy="307777"/>
          </a:xfrm>
          <a:prstGeom prst="rect">
            <a:avLst/>
          </a:prstGeom>
          <a:noFill/>
        </p:spPr>
        <p:txBody>
          <a:bodyPr wrap="square" rtlCol="0">
            <a:spAutoFit/>
          </a:bodyPr>
          <a:lstStyle/>
          <a:p>
            <a:r>
              <a:rPr lang="en-US" sz="1400" b="1" dirty="0">
                <a:solidFill>
                  <a:srgbClr val="C00000"/>
                </a:solidFill>
                <a:latin typeface="Arial" panose="020B0604020202020204" pitchFamily="34" charset="0"/>
                <a:cs typeface="Arial" panose="020B0604020202020204" pitchFamily="34" charset="0"/>
              </a:rPr>
              <a:t>Naugatuck Valley</a:t>
            </a:r>
          </a:p>
        </p:txBody>
      </p:sp>
    </p:spTree>
    <p:extLst>
      <p:ext uri="{BB962C8B-B14F-4D97-AF65-F5344CB8AC3E}">
        <p14:creationId xmlns:p14="http://schemas.microsoft.com/office/powerpoint/2010/main" val="3339310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95" y="4011"/>
            <a:ext cx="8623092" cy="952500"/>
          </a:xfrm>
        </p:spPr>
        <p:txBody>
          <a:bodyPr>
            <a:normAutofit/>
          </a:bodyPr>
          <a:lstStyle/>
          <a:p>
            <a:pPr algn="ctr"/>
            <a:r>
              <a:rPr lang="en-US" b="1" dirty="0">
                <a:latin typeface="Franklin Gothic Medium Cond" panose="020B0606030402020204" pitchFamily="34" charset="0"/>
              </a:rPr>
              <a:t>OBJECTIVES</a:t>
            </a:r>
            <a:endParaRPr lang="en-US" b="1" dirty="0"/>
          </a:p>
        </p:txBody>
      </p:sp>
      <p:sp>
        <p:nvSpPr>
          <p:cNvPr id="3" name="Content Placeholder 2"/>
          <p:cNvSpPr>
            <a:spLocks noGrp="1"/>
          </p:cNvSpPr>
          <p:nvPr>
            <p:ph sz="quarter" idx="1"/>
          </p:nvPr>
        </p:nvSpPr>
        <p:spPr>
          <a:xfrm>
            <a:off x="304800" y="1206500"/>
            <a:ext cx="8382000" cy="3810000"/>
          </a:xfrm>
        </p:spPr>
        <p:txBody>
          <a:bodyPr/>
          <a:lstStyle/>
          <a:p>
            <a:r>
              <a:rPr lang="en-US" dirty="0">
                <a:latin typeface="+mj-lt"/>
              </a:rPr>
              <a:t>CT Regional Emergency Response</a:t>
            </a:r>
          </a:p>
          <a:p>
            <a:endParaRPr lang="en-US" dirty="0">
              <a:latin typeface="+mj-lt"/>
            </a:endParaRPr>
          </a:p>
          <a:p>
            <a:r>
              <a:rPr lang="en-US" dirty="0">
                <a:latin typeface="+mj-lt"/>
              </a:rPr>
              <a:t>FAC Operations</a:t>
            </a:r>
          </a:p>
          <a:p>
            <a:endParaRPr lang="en-US" dirty="0">
              <a:latin typeface="+mj-lt"/>
            </a:endParaRPr>
          </a:p>
          <a:p>
            <a:r>
              <a:rPr lang="en-US" dirty="0">
                <a:latin typeface="+mj-lt"/>
              </a:rPr>
              <a:t>FAC Job Functions</a:t>
            </a:r>
          </a:p>
          <a:p>
            <a:endParaRPr lang="en-US" dirty="0">
              <a:latin typeface="+mj-lt"/>
            </a:endParaRPr>
          </a:p>
          <a:p>
            <a:r>
              <a:rPr lang="en-US" dirty="0">
                <a:latin typeface="+mj-lt"/>
              </a:rPr>
              <a:t>FAC Planning Considerations</a:t>
            </a:r>
          </a:p>
          <a:p>
            <a:endParaRPr lang="en-US" dirty="0">
              <a:latin typeface="+mj-lt"/>
            </a:endParaRPr>
          </a:p>
          <a:p>
            <a:endParaRPr lang="en-US" dirty="0">
              <a:latin typeface="+mj-lt"/>
            </a:endParaRPr>
          </a:p>
        </p:txBody>
      </p:sp>
      <p:sp>
        <p:nvSpPr>
          <p:cNvPr id="6" name="Title 1"/>
          <p:cNvSpPr txBox="1">
            <a:spLocks/>
          </p:cNvSpPr>
          <p:nvPr/>
        </p:nvSpPr>
        <p:spPr>
          <a:xfrm>
            <a:off x="2353456" y="254000"/>
            <a:ext cx="6655633" cy="889000"/>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endParaRPr lang="en-US" sz="3600" b="1" dirty="0">
              <a:latin typeface="Franklin Gothic Medium Cond" panose="020B0606030402020204" pitchFamily="34" charset="0"/>
            </a:endParaRPr>
          </a:p>
        </p:txBody>
      </p:sp>
      <p:sp>
        <p:nvSpPr>
          <p:cNvPr id="7" name="Content Placeholder 2"/>
          <p:cNvSpPr txBox="1">
            <a:spLocks/>
          </p:cNvSpPr>
          <p:nvPr/>
        </p:nvSpPr>
        <p:spPr>
          <a:xfrm>
            <a:off x="2668249" y="1333500"/>
            <a:ext cx="6183443" cy="3523313"/>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endParaRPr lang="en-US" dirty="0">
              <a:latin typeface="Franklin Gothic Medium Cond" panose="020B0606030402020204" pitchFamily="34" charset="0"/>
            </a:endParaRPr>
          </a:p>
        </p:txBody>
      </p:sp>
    </p:spTree>
    <p:extLst>
      <p:ext uri="{BB962C8B-B14F-4D97-AF65-F5344CB8AC3E}">
        <p14:creationId xmlns:p14="http://schemas.microsoft.com/office/powerpoint/2010/main" val="79076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59851E-3BC8-AE4A-953C-A469B09E70CA}"/>
              </a:ext>
            </a:extLst>
          </p:cNvPr>
          <p:cNvSpPr txBox="1"/>
          <p:nvPr/>
        </p:nvSpPr>
        <p:spPr>
          <a:xfrm>
            <a:off x="301890" y="1166945"/>
            <a:ext cx="4953000" cy="4708981"/>
          </a:xfrm>
          <a:prstGeom prst="rect">
            <a:avLst/>
          </a:prstGeom>
          <a:noFill/>
        </p:spPr>
        <p:txBody>
          <a:bodyPr wrap="square" rtlCol="0">
            <a:spAutoFit/>
          </a:bodyPr>
          <a:lstStyle/>
          <a:p>
            <a:endParaRPr lang="en-US" sz="1600" dirty="0">
              <a:latin typeface="Franklin Gothic Medium Cond" panose="020B0606030402020204" pitchFamily="34" charset="0"/>
            </a:endParaRPr>
          </a:p>
          <a:p>
            <a:r>
              <a:rPr lang="en-US" dirty="0">
                <a:solidFill>
                  <a:schemeClr val="accent6">
                    <a:lumMod val="60000"/>
                    <a:lumOff val="40000"/>
                  </a:schemeClr>
                </a:solidFill>
                <a:latin typeface="Franklin Gothic Medium Cond" panose="020B0606030402020204" pitchFamily="34" charset="0"/>
              </a:rPr>
              <a:t>ESF1    Transportation </a:t>
            </a:r>
          </a:p>
          <a:p>
            <a:r>
              <a:rPr lang="en-US" dirty="0">
                <a:solidFill>
                  <a:schemeClr val="accent6">
                    <a:lumMod val="60000"/>
                    <a:lumOff val="40000"/>
                  </a:schemeClr>
                </a:solidFill>
                <a:latin typeface="Franklin Gothic Medium Cond" panose="020B0606030402020204" pitchFamily="34" charset="0"/>
              </a:rPr>
              <a:t>ESF2    Communications </a:t>
            </a:r>
          </a:p>
          <a:p>
            <a:r>
              <a:rPr lang="en-US" dirty="0">
                <a:solidFill>
                  <a:schemeClr val="accent6">
                    <a:lumMod val="60000"/>
                    <a:lumOff val="40000"/>
                  </a:schemeClr>
                </a:solidFill>
                <a:latin typeface="Franklin Gothic Medium Cond" panose="020B0606030402020204" pitchFamily="34" charset="0"/>
              </a:rPr>
              <a:t>ESF3    Public Works and Engineering </a:t>
            </a:r>
          </a:p>
          <a:p>
            <a:r>
              <a:rPr lang="en-US" dirty="0">
                <a:solidFill>
                  <a:schemeClr val="accent6">
                    <a:lumMod val="60000"/>
                    <a:lumOff val="40000"/>
                  </a:schemeClr>
                </a:solidFill>
                <a:latin typeface="Franklin Gothic Medium Cond" panose="020B0606030402020204" pitchFamily="34" charset="0"/>
              </a:rPr>
              <a:t>ESF4    Firefighting </a:t>
            </a:r>
          </a:p>
          <a:p>
            <a:r>
              <a:rPr lang="en-US" dirty="0">
                <a:solidFill>
                  <a:schemeClr val="accent6">
                    <a:lumMod val="60000"/>
                    <a:lumOff val="40000"/>
                  </a:schemeClr>
                </a:solidFill>
                <a:latin typeface="Franklin Gothic Medium Cond" panose="020B0606030402020204" pitchFamily="34" charset="0"/>
              </a:rPr>
              <a:t>ESF5    Emergency Management </a:t>
            </a:r>
          </a:p>
          <a:p>
            <a:r>
              <a:rPr lang="en-US" dirty="0">
                <a:solidFill>
                  <a:schemeClr val="accent6">
                    <a:lumMod val="60000"/>
                    <a:lumOff val="40000"/>
                  </a:schemeClr>
                </a:solidFill>
                <a:latin typeface="Franklin Gothic Medium Cond" panose="020B0606030402020204" pitchFamily="34" charset="0"/>
              </a:rPr>
              <a:t>ESF6    Mass Care, Housing, and Human Services </a:t>
            </a:r>
          </a:p>
          <a:p>
            <a:r>
              <a:rPr lang="en-US" dirty="0">
                <a:solidFill>
                  <a:schemeClr val="accent6">
                    <a:lumMod val="60000"/>
                    <a:lumOff val="40000"/>
                  </a:schemeClr>
                </a:solidFill>
                <a:latin typeface="Franklin Gothic Medium Cond" panose="020B0606030402020204" pitchFamily="34" charset="0"/>
              </a:rPr>
              <a:t>ESF7    Resources Support </a:t>
            </a:r>
          </a:p>
          <a:p>
            <a:r>
              <a:rPr lang="en-US" dirty="0">
                <a:solidFill>
                  <a:schemeClr val="tx2"/>
                </a:solidFill>
                <a:latin typeface="Franklin Gothic Medium Cond" panose="020B0606030402020204" pitchFamily="34" charset="0"/>
              </a:rPr>
              <a:t>ESF8    Public Health and Medical Services* </a:t>
            </a:r>
          </a:p>
          <a:p>
            <a:r>
              <a:rPr lang="en-US" dirty="0">
                <a:solidFill>
                  <a:schemeClr val="accent6">
                    <a:lumMod val="60000"/>
                    <a:lumOff val="40000"/>
                  </a:schemeClr>
                </a:solidFill>
                <a:latin typeface="Franklin Gothic Medium Cond" panose="020B0606030402020204" pitchFamily="34" charset="0"/>
              </a:rPr>
              <a:t>ESF9    Urban Search and Rescue </a:t>
            </a:r>
          </a:p>
          <a:p>
            <a:r>
              <a:rPr lang="en-US" dirty="0">
                <a:solidFill>
                  <a:schemeClr val="accent6">
                    <a:lumMod val="60000"/>
                    <a:lumOff val="40000"/>
                  </a:schemeClr>
                </a:solidFill>
                <a:latin typeface="Franklin Gothic Medium Cond" panose="020B0606030402020204" pitchFamily="34" charset="0"/>
              </a:rPr>
              <a:t>ESF10  Oil and Hazardous Materials Response </a:t>
            </a:r>
          </a:p>
          <a:p>
            <a:r>
              <a:rPr lang="en-US" dirty="0">
                <a:solidFill>
                  <a:schemeClr val="accent6">
                    <a:lumMod val="60000"/>
                    <a:lumOff val="40000"/>
                  </a:schemeClr>
                </a:solidFill>
                <a:latin typeface="Franklin Gothic Medium Cond" panose="020B0606030402020204" pitchFamily="34" charset="0"/>
              </a:rPr>
              <a:t>ESF11  Agriculture and Natural Resources </a:t>
            </a:r>
          </a:p>
          <a:p>
            <a:r>
              <a:rPr lang="en-US" dirty="0">
                <a:solidFill>
                  <a:schemeClr val="accent6">
                    <a:lumMod val="60000"/>
                    <a:lumOff val="40000"/>
                  </a:schemeClr>
                </a:solidFill>
                <a:latin typeface="Franklin Gothic Medium Cond" panose="020B0606030402020204" pitchFamily="34" charset="0"/>
              </a:rPr>
              <a:t>ESF12  Energy </a:t>
            </a:r>
          </a:p>
          <a:p>
            <a:r>
              <a:rPr lang="en-US" dirty="0">
                <a:solidFill>
                  <a:schemeClr val="accent6">
                    <a:lumMod val="60000"/>
                    <a:lumOff val="40000"/>
                  </a:schemeClr>
                </a:solidFill>
                <a:latin typeface="Franklin Gothic Medium Cond" panose="020B0606030402020204" pitchFamily="34" charset="0"/>
              </a:rPr>
              <a:t>ESF13  Public Safety and Security </a:t>
            </a:r>
          </a:p>
          <a:p>
            <a:r>
              <a:rPr lang="en-US" dirty="0">
                <a:solidFill>
                  <a:schemeClr val="accent6">
                    <a:lumMod val="60000"/>
                    <a:lumOff val="40000"/>
                  </a:schemeClr>
                </a:solidFill>
                <a:latin typeface="Franklin Gothic Medium Cond" panose="020B0606030402020204" pitchFamily="34" charset="0"/>
              </a:rPr>
              <a:t>ESF14  Long-term Community Recovery and Mitigation </a:t>
            </a:r>
          </a:p>
          <a:p>
            <a:r>
              <a:rPr lang="en-US" dirty="0">
                <a:solidFill>
                  <a:schemeClr val="accent6">
                    <a:lumMod val="60000"/>
                    <a:lumOff val="40000"/>
                  </a:schemeClr>
                </a:solidFill>
                <a:latin typeface="Franklin Gothic Medium Cond" panose="020B0606030402020204" pitchFamily="34" charset="0"/>
              </a:rPr>
              <a:t>ESF15  External Affairs</a:t>
            </a:r>
          </a:p>
          <a:p>
            <a:endParaRPr lang="en-US" sz="1400" dirty="0">
              <a:latin typeface="Franklin Gothic Medium Cond" panose="020B0606030402020204" pitchFamily="34" charset="0"/>
            </a:endParaRPr>
          </a:p>
        </p:txBody>
      </p:sp>
      <p:pic>
        <p:nvPicPr>
          <p:cNvPr id="3" name="Picture 2">
            <a:extLst>
              <a:ext uri="{FF2B5EF4-FFF2-40B4-BE49-F238E27FC236}">
                <a16:creationId xmlns:a16="http://schemas.microsoft.com/office/drawing/2014/main" id="{ECA7339F-2FA7-A84A-80D7-2B09DF57765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267200" y="1497121"/>
            <a:ext cx="4589488" cy="3523598"/>
          </a:xfrm>
          <a:prstGeom prst="rect">
            <a:avLst/>
          </a:prstGeom>
        </p:spPr>
      </p:pic>
      <p:sp>
        <p:nvSpPr>
          <p:cNvPr id="4" name="Rectangle 3"/>
          <p:cNvSpPr/>
          <p:nvPr/>
        </p:nvSpPr>
        <p:spPr>
          <a:xfrm>
            <a:off x="988374" y="151040"/>
            <a:ext cx="8155626" cy="738664"/>
          </a:xfrm>
          <a:prstGeom prst="rect">
            <a:avLst/>
          </a:prstGeom>
        </p:spPr>
        <p:txBody>
          <a:bodyPr wrap="square">
            <a:spAutoFit/>
          </a:bodyPr>
          <a:lstStyle/>
          <a:p>
            <a:pPr algn="ctr"/>
            <a:r>
              <a:rPr lang="en-US" dirty="0">
                <a:latin typeface="Franklin Gothic Medium Cond" panose="020B0606030402020204" pitchFamily="34" charset="0"/>
              </a:rPr>
              <a:t>CT Department of Emergency Services and Public Protection</a:t>
            </a:r>
          </a:p>
          <a:p>
            <a:pPr algn="ctr"/>
            <a:r>
              <a:rPr lang="en-US" sz="2400" dirty="0">
                <a:latin typeface="Franklin Gothic Medium Cond" panose="020B0606030402020204" pitchFamily="34" charset="0"/>
              </a:rPr>
              <a:t>Division of Emergency Management &amp; Homeland Security</a:t>
            </a:r>
          </a:p>
        </p:txBody>
      </p:sp>
      <p:pic>
        <p:nvPicPr>
          <p:cNvPr id="6" name="Picture 5">
            <a:extLst>
              <a:ext uri="{FF2B5EF4-FFF2-40B4-BE49-F238E27FC236}">
                <a16:creationId xmlns:a16="http://schemas.microsoft.com/office/drawing/2014/main" id="{4CD4FA45-788C-614D-B624-B044C56A3C88}"/>
              </a:ext>
            </a:extLst>
          </p:cNvPr>
          <p:cNvPicPr>
            <a:picLocks noChangeAspect="1"/>
          </p:cNvPicPr>
          <p:nvPr/>
        </p:nvPicPr>
        <p:blipFill>
          <a:blip r:embed="rId3"/>
          <a:stretch>
            <a:fillRect/>
          </a:stretch>
        </p:blipFill>
        <p:spPr>
          <a:xfrm>
            <a:off x="150174" y="132442"/>
            <a:ext cx="1069026" cy="1025995"/>
          </a:xfrm>
          <a:prstGeom prst="rect">
            <a:avLst/>
          </a:prstGeom>
        </p:spPr>
      </p:pic>
      <p:sp>
        <p:nvSpPr>
          <p:cNvPr id="7" name="Rectangle 6">
            <a:extLst>
              <a:ext uri="{FF2B5EF4-FFF2-40B4-BE49-F238E27FC236}">
                <a16:creationId xmlns:a16="http://schemas.microsoft.com/office/drawing/2014/main" id="{0DADDA83-8E41-BC48-90FD-BD71E9DC03AE}"/>
              </a:ext>
            </a:extLst>
          </p:cNvPr>
          <p:cNvSpPr/>
          <p:nvPr/>
        </p:nvSpPr>
        <p:spPr>
          <a:xfrm>
            <a:off x="5634577" y="5437138"/>
            <a:ext cx="3378915" cy="200055"/>
          </a:xfrm>
          <a:prstGeom prst="rect">
            <a:avLst/>
          </a:prstGeom>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pitchFamily="9" charset="0"/>
                <a:ea typeface="ＭＳ Ｐゴシック" pitchFamily="9" charset="-128"/>
                <a:cs typeface="ＭＳ Ｐゴシック" pitchFamily="9" charset="-128"/>
              </a:defRPr>
            </a:lvl1pPr>
            <a:lvl2pPr marL="457200" algn="l" defTabSz="457200" rtl="0" fontAlgn="base">
              <a:spcBef>
                <a:spcPct val="0"/>
              </a:spcBef>
              <a:spcAft>
                <a:spcPct val="0"/>
              </a:spcAft>
              <a:defRPr kern="1200">
                <a:solidFill>
                  <a:schemeClr val="tx1"/>
                </a:solidFill>
                <a:latin typeface="Arial" pitchFamily="9" charset="0"/>
                <a:ea typeface="ＭＳ Ｐゴシック" pitchFamily="9" charset="-128"/>
                <a:cs typeface="ＭＳ Ｐゴシック" pitchFamily="9" charset="-128"/>
              </a:defRPr>
            </a:lvl2pPr>
            <a:lvl3pPr marL="914400" algn="l" defTabSz="457200" rtl="0" fontAlgn="base">
              <a:spcBef>
                <a:spcPct val="0"/>
              </a:spcBef>
              <a:spcAft>
                <a:spcPct val="0"/>
              </a:spcAft>
              <a:defRPr kern="1200">
                <a:solidFill>
                  <a:schemeClr val="tx1"/>
                </a:solidFill>
                <a:latin typeface="Arial" pitchFamily="9" charset="0"/>
                <a:ea typeface="ＭＳ Ｐゴシック" pitchFamily="9" charset="-128"/>
                <a:cs typeface="ＭＳ Ｐゴシック" pitchFamily="9" charset="-128"/>
              </a:defRPr>
            </a:lvl3pPr>
            <a:lvl4pPr marL="1371600" algn="l" defTabSz="457200" rtl="0" fontAlgn="base">
              <a:spcBef>
                <a:spcPct val="0"/>
              </a:spcBef>
              <a:spcAft>
                <a:spcPct val="0"/>
              </a:spcAft>
              <a:defRPr kern="1200">
                <a:solidFill>
                  <a:schemeClr val="tx1"/>
                </a:solidFill>
                <a:latin typeface="Arial" pitchFamily="9" charset="0"/>
                <a:ea typeface="ＭＳ Ｐゴシック" pitchFamily="9" charset="-128"/>
                <a:cs typeface="ＭＳ Ｐゴシック" pitchFamily="9" charset="-128"/>
              </a:defRPr>
            </a:lvl4pPr>
            <a:lvl5pPr marL="1828800" algn="l" defTabSz="457200" rtl="0" fontAlgn="base">
              <a:spcBef>
                <a:spcPct val="0"/>
              </a:spcBef>
              <a:spcAft>
                <a:spcPct val="0"/>
              </a:spcAft>
              <a:defRPr kern="1200">
                <a:solidFill>
                  <a:schemeClr val="tx1"/>
                </a:solidFill>
                <a:latin typeface="Arial" pitchFamily="9" charset="0"/>
                <a:ea typeface="ＭＳ Ｐゴシック" pitchFamily="9" charset="-128"/>
                <a:cs typeface="ＭＳ Ｐゴシック" pitchFamily="9" charset="-128"/>
              </a:defRPr>
            </a:lvl5pPr>
            <a:lvl6pPr marL="2286000" algn="l" defTabSz="457200" rtl="0" eaLnBrk="1" latinLnBrk="0" hangingPunct="1">
              <a:defRPr kern="1200">
                <a:solidFill>
                  <a:schemeClr val="tx1"/>
                </a:solidFill>
                <a:latin typeface="Arial" pitchFamily="9" charset="0"/>
                <a:ea typeface="ＭＳ Ｐゴシック" pitchFamily="9" charset="-128"/>
                <a:cs typeface="ＭＳ Ｐゴシック" pitchFamily="9" charset="-128"/>
              </a:defRPr>
            </a:lvl6pPr>
            <a:lvl7pPr marL="2743200" algn="l" defTabSz="457200" rtl="0" eaLnBrk="1" latinLnBrk="0" hangingPunct="1">
              <a:defRPr kern="1200">
                <a:solidFill>
                  <a:schemeClr val="tx1"/>
                </a:solidFill>
                <a:latin typeface="Arial" pitchFamily="9" charset="0"/>
                <a:ea typeface="ＭＳ Ｐゴシック" pitchFamily="9" charset="-128"/>
                <a:cs typeface="ＭＳ Ｐゴシック" pitchFamily="9" charset="-128"/>
              </a:defRPr>
            </a:lvl7pPr>
            <a:lvl8pPr marL="3200400" algn="l" defTabSz="457200" rtl="0" eaLnBrk="1" latinLnBrk="0" hangingPunct="1">
              <a:defRPr kern="1200">
                <a:solidFill>
                  <a:schemeClr val="tx1"/>
                </a:solidFill>
                <a:latin typeface="Arial" pitchFamily="9" charset="0"/>
                <a:ea typeface="ＭＳ Ｐゴシック" pitchFamily="9" charset="-128"/>
                <a:cs typeface="ＭＳ Ｐゴシック" pitchFamily="9" charset="-128"/>
              </a:defRPr>
            </a:lvl8pPr>
            <a:lvl9pPr marL="3657600" algn="l" defTabSz="457200" rtl="0" eaLnBrk="1" latinLnBrk="0" hangingPunct="1">
              <a:defRPr kern="1200">
                <a:solidFill>
                  <a:schemeClr val="tx1"/>
                </a:solidFill>
                <a:latin typeface="Arial" pitchFamily="9" charset="0"/>
                <a:ea typeface="ＭＳ Ｐゴシック" pitchFamily="9" charset="-128"/>
                <a:cs typeface="ＭＳ Ｐゴシック" pitchFamily="9" charset="-128"/>
              </a:defRPr>
            </a:lvl9pPr>
          </a:lstStyle>
          <a:p>
            <a:pPr algn="r"/>
            <a:r>
              <a:rPr lang="en-US" sz="700" dirty="0">
                <a:solidFill>
                  <a:schemeClr val="bg1">
                    <a:lumMod val="50000"/>
                  </a:schemeClr>
                </a:solidFill>
              </a:rPr>
              <a:t>Map Source: http://</a:t>
            </a:r>
            <a:r>
              <a:rPr lang="en-US" sz="700" dirty="0" err="1">
                <a:solidFill>
                  <a:schemeClr val="bg1">
                    <a:lumMod val="50000"/>
                  </a:schemeClr>
                </a:solidFill>
              </a:rPr>
              <a:t>www.ct.gov</a:t>
            </a:r>
            <a:r>
              <a:rPr lang="en-US" sz="700" dirty="0">
                <a:solidFill>
                  <a:schemeClr val="bg1">
                    <a:lumMod val="50000"/>
                  </a:schemeClr>
                </a:solidFill>
              </a:rPr>
              <a:t>/</a:t>
            </a:r>
            <a:r>
              <a:rPr lang="en-US" sz="700" dirty="0" err="1">
                <a:solidFill>
                  <a:schemeClr val="bg1">
                    <a:lumMod val="50000"/>
                  </a:schemeClr>
                </a:solidFill>
              </a:rPr>
              <a:t>demhs</a:t>
            </a:r>
            <a:r>
              <a:rPr lang="en-US" sz="700" dirty="0">
                <a:solidFill>
                  <a:schemeClr val="bg1">
                    <a:lumMod val="50000"/>
                  </a:schemeClr>
                </a:solidFill>
              </a:rPr>
              <a:t>/</a:t>
            </a:r>
            <a:r>
              <a:rPr lang="en-US" sz="700" dirty="0" err="1">
                <a:solidFill>
                  <a:schemeClr val="bg1">
                    <a:lumMod val="50000"/>
                  </a:schemeClr>
                </a:solidFill>
              </a:rPr>
              <a:t>cwp</a:t>
            </a:r>
            <a:r>
              <a:rPr lang="en-US" sz="700" dirty="0">
                <a:solidFill>
                  <a:schemeClr val="bg1">
                    <a:lumMod val="50000"/>
                  </a:schemeClr>
                </a:solidFill>
              </a:rPr>
              <a:t>/</a:t>
            </a:r>
            <a:r>
              <a:rPr lang="en-US" sz="700" dirty="0" err="1">
                <a:solidFill>
                  <a:schemeClr val="bg1">
                    <a:lumMod val="50000"/>
                  </a:schemeClr>
                </a:solidFill>
              </a:rPr>
              <a:t>view.asp?a</a:t>
            </a:r>
            <a:r>
              <a:rPr lang="en-US" sz="700" dirty="0">
                <a:solidFill>
                  <a:schemeClr val="bg1">
                    <a:lumMod val="50000"/>
                  </a:schemeClr>
                </a:solidFill>
              </a:rPr>
              <a:t>=1903&amp;q=295316</a:t>
            </a:r>
          </a:p>
        </p:txBody>
      </p:sp>
      <p:sp>
        <p:nvSpPr>
          <p:cNvPr id="8" name="Rectangle 7"/>
          <p:cNvSpPr/>
          <p:nvPr/>
        </p:nvSpPr>
        <p:spPr>
          <a:xfrm>
            <a:off x="1941987" y="889704"/>
            <a:ext cx="6248400" cy="461665"/>
          </a:xfrm>
          <a:prstGeom prst="rect">
            <a:avLst/>
          </a:prstGeom>
        </p:spPr>
        <p:txBody>
          <a:bodyPr wrap="square">
            <a:spAutoFit/>
          </a:bodyPr>
          <a:lstStyle/>
          <a:p>
            <a:pPr algn="ctr"/>
            <a:r>
              <a:rPr lang="en-US" sz="2400" b="1" u="sng" dirty="0">
                <a:solidFill>
                  <a:schemeClr val="tx2"/>
                </a:solidFill>
                <a:latin typeface="Franklin Gothic Medium Cond" panose="020B0606030402020204" pitchFamily="34" charset="0"/>
              </a:rPr>
              <a:t>Regional Emergency Planning Teams  (REPT, R1-5)</a:t>
            </a:r>
          </a:p>
        </p:txBody>
      </p:sp>
    </p:spTree>
    <p:extLst>
      <p:ext uri="{BB962C8B-B14F-4D97-AF65-F5344CB8AC3E}">
        <p14:creationId xmlns:p14="http://schemas.microsoft.com/office/powerpoint/2010/main" val="308525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382"/>
          <a:stretch/>
        </p:blipFill>
        <p:spPr bwMode="auto">
          <a:xfrm>
            <a:off x="1708484" y="623724"/>
            <a:ext cx="6043776" cy="497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447800" y="130670"/>
            <a:ext cx="6781800" cy="523220"/>
          </a:xfrm>
          <a:prstGeom prst="rect">
            <a:avLst/>
          </a:prstGeom>
          <a:noFill/>
        </p:spPr>
        <p:txBody>
          <a:bodyPr wrap="square" rtlCol="0">
            <a:spAutoFit/>
          </a:bodyPr>
          <a:lstStyle/>
          <a:p>
            <a:pPr algn="ctr"/>
            <a:r>
              <a:rPr lang="en-US" sz="2800" b="1" dirty="0">
                <a:solidFill>
                  <a:schemeClr val="tx2"/>
                </a:solidFill>
                <a:latin typeface="Franklin Gothic Medium Cond" panose="020B0606030402020204" pitchFamily="34" charset="0"/>
              </a:rPr>
              <a:t>CT ESF #8 Healthcare Coalition Core Members</a:t>
            </a:r>
          </a:p>
        </p:txBody>
      </p:sp>
      <p:sp>
        <p:nvSpPr>
          <p:cNvPr id="6" name="TextBox 5"/>
          <p:cNvSpPr txBox="1"/>
          <p:nvPr/>
        </p:nvSpPr>
        <p:spPr>
          <a:xfrm>
            <a:off x="2057401" y="2740417"/>
            <a:ext cx="1351496" cy="738664"/>
          </a:xfrm>
          <a:prstGeom prst="rect">
            <a:avLst/>
          </a:prstGeom>
          <a:solidFill>
            <a:srgbClr val="FFFF00"/>
          </a:solidFill>
        </p:spPr>
        <p:txBody>
          <a:bodyPr wrap="square" rtlCol="0">
            <a:spAutoFit/>
          </a:bodyPr>
          <a:lstStyle/>
          <a:p>
            <a:pPr algn="ctr"/>
            <a:r>
              <a:rPr lang="en-US" sz="1400" b="1" dirty="0">
                <a:solidFill>
                  <a:srgbClr val="E4E4E4"/>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At Least 2 Acute Care Hospitals</a:t>
            </a:r>
          </a:p>
        </p:txBody>
      </p:sp>
      <p:sp>
        <p:nvSpPr>
          <p:cNvPr id="7" name="Slide Number Placeholder 6"/>
          <p:cNvSpPr>
            <a:spLocks noGrp="1"/>
          </p:cNvSpPr>
          <p:nvPr>
            <p:ph type="sldNum" sz="quarter" idx="12"/>
          </p:nvPr>
        </p:nvSpPr>
        <p:spPr/>
        <p:txBody>
          <a:bodyPr/>
          <a:lstStyle/>
          <a:p>
            <a:fld id="{E9A2615B-9206-448E-9E3C-30F47431F4CC}" type="slidenum">
              <a:rPr lang="en-US" smtClean="0"/>
              <a:t>6</a:t>
            </a:fld>
            <a:endParaRPr lang="en-US"/>
          </a:p>
        </p:txBody>
      </p:sp>
    </p:spTree>
    <p:extLst>
      <p:ext uri="{BB962C8B-B14F-4D97-AF65-F5344CB8AC3E}">
        <p14:creationId xmlns:p14="http://schemas.microsoft.com/office/powerpoint/2010/main" val="972262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
            <a:ext cx="8229600" cy="889000"/>
          </a:xfrm>
        </p:spPr>
        <p:txBody>
          <a:bodyPr/>
          <a:lstStyle/>
          <a:p>
            <a:pPr algn="ctr"/>
            <a:r>
              <a:rPr lang="en-US" b="1" dirty="0">
                <a:latin typeface="Franklin Gothic Medium Cond" panose="020B0606030402020204" pitchFamily="34" charset="0"/>
              </a:rPr>
              <a:t>MASS FATALITY  MANAGEMENT</a:t>
            </a:r>
          </a:p>
        </p:txBody>
      </p:sp>
      <p:sp>
        <p:nvSpPr>
          <p:cNvPr id="3" name="Content Placeholder 2"/>
          <p:cNvSpPr>
            <a:spLocks noGrp="1"/>
          </p:cNvSpPr>
          <p:nvPr>
            <p:ph idx="1"/>
          </p:nvPr>
        </p:nvSpPr>
        <p:spPr>
          <a:xfrm>
            <a:off x="457200" y="1333500"/>
            <a:ext cx="8229600" cy="3921760"/>
          </a:xfrm>
        </p:spPr>
        <p:txBody>
          <a:bodyPr>
            <a:noAutofit/>
          </a:bodyPr>
          <a:lstStyle/>
          <a:p>
            <a:pPr algn="just"/>
            <a:r>
              <a:rPr lang="en-US" sz="2400" dirty="0">
                <a:latin typeface="+mj-lt"/>
              </a:rPr>
              <a:t>Ability to coordinate with other organizations to ensure the proper recovery, handling, identification, transportation, tracking, storage, and disposal of human remains and personal effects; </a:t>
            </a:r>
          </a:p>
          <a:p>
            <a:pPr marL="45720" indent="0" algn="just">
              <a:buNone/>
            </a:pPr>
            <a:endParaRPr lang="en-US" sz="2400" dirty="0">
              <a:latin typeface="+mj-lt"/>
            </a:endParaRPr>
          </a:p>
          <a:p>
            <a:pPr algn="just"/>
            <a:r>
              <a:rPr lang="en-US" sz="2400" dirty="0">
                <a:latin typeface="+mj-lt"/>
              </a:rPr>
              <a:t>certify cause of death; and </a:t>
            </a:r>
          </a:p>
          <a:p>
            <a:pPr marL="45720" indent="0" algn="just">
              <a:buNone/>
            </a:pPr>
            <a:endParaRPr lang="en-US" sz="2400" dirty="0">
              <a:latin typeface="+mj-lt"/>
            </a:endParaRPr>
          </a:p>
          <a:p>
            <a:pPr algn="just"/>
            <a:r>
              <a:rPr lang="en-US" sz="2400" b="1" u="sng" dirty="0">
                <a:latin typeface="+mj-lt"/>
              </a:rPr>
              <a:t>facilitate access to mental/behavioral health services to the family members, responders, and survivors of an incident</a:t>
            </a:r>
          </a:p>
        </p:txBody>
      </p:sp>
      <p:sp>
        <p:nvSpPr>
          <p:cNvPr id="5" name="Slide Number Placeholder 4"/>
          <p:cNvSpPr>
            <a:spLocks noGrp="1"/>
          </p:cNvSpPr>
          <p:nvPr>
            <p:ph type="sldNum" sz="quarter" idx="12"/>
          </p:nvPr>
        </p:nvSpPr>
        <p:spPr/>
        <p:txBody>
          <a:bodyPr/>
          <a:lstStyle/>
          <a:p>
            <a:fld id="{E9A2615B-9206-448E-9E3C-30F47431F4CC}" type="slidenum">
              <a:rPr lang="en-US" smtClean="0"/>
              <a:t>7</a:t>
            </a:fld>
            <a:endParaRPr lang="en-US"/>
          </a:p>
        </p:txBody>
      </p:sp>
    </p:spTree>
    <p:extLst>
      <p:ext uri="{BB962C8B-B14F-4D97-AF65-F5344CB8AC3E}">
        <p14:creationId xmlns:p14="http://schemas.microsoft.com/office/powerpoint/2010/main" val="168718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3" presetClass="emph" presetSubtype="2" fill="hold" nodeType="withEffect">
                                  <p:stCondLst>
                                    <p:cond delay="0"/>
                                  </p:stCondLst>
                                  <p:childTnLst>
                                    <p:animClr clrSpc="rgb" dir="cw">
                                      <p:cBhvr override="childStyle">
                                        <p:cTn id="8"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351" y="114300"/>
            <a:ext cx="8229600" cy="889000"/>
          </a:xfrm>
        </p:spPr>
        <p:txBody>
          <a:bodyPr/>
          <a:lstStyle/>
          <a:p>
            <a:pPr algn="ctr"/>
            <a:r>
              <a:rPr lang="en-US" b="1" dirty="0">
                <a:latin typeface="Franklin Gothic Medium Cond" panose="020B0606030402020204" pitchFamily="34" charset="0"/>
              </a:rPr>
              <a:t>FAC: DEFINED</a:t>
            </a:r>
          </a:p>
        </p:txBody>
      </p:sp>
      <p:sp>
        <p:nvSpPr>
          <p:cNvPr id="3" name="Content Placeholder 2"/>
          <p:cNvSpPr>
            <a:spLocks noGrp="1"/>
          </p:cNvSpPr>
          <p:nvPr>
            <p:ph idx="1"/>
          </p:nvPr>
        </p:nvSpPr>
        <p:spPr>
          <a:xfrm>
            <a:off x="457200" y="1460500"/>
            <a:ext cx="8229600" cy="4018280"/>
          </a:xfrm>
        </p:spPr>
        <p:txBody>
          <a:bodyPr/>
          <a:lstStyle/>
          <a:p>
            <a:r>
              <a:rPr lang="en-US" dirty="0">
                <a:latin typeface="+mj-lt"/>
              </a:rPr>
              <a:t>Providing family assistance following MFI/MCI</a:t>
            </a:r>
          </a:p>
          <a:p>
            <a:r>
              <a:rPr lang="en-US" dirty="0">
                <a:latin typeface="+mj-lt"/>
              </a:rPr>
              <a:t>Specific needs will vary widely</a:t>
            </a:r>
          </a:p>
          <a:p>
            <a:pPr marL="109728" indent="0">
              <a:buNone/>
            </a:pPr>
            <a:endParaRPr lang="en-US" dirty="0">
              <a:latin typeface="+mj-lt"/>
            </a:endParaRPr>
          </a:p>
        </p:txBody>
      </p:sp>
      <p:sp>
        <p:nvSpPr>
          <p:cNvPr id="9" name="Footer Placeholder 3"/>
          <p:cNvSpPr txBox="1">
            <a:spLocks/>
          </p:cNvSpPr>
          <p:nvPr/>
        </p:nvSpPr>
        <p:spPr>
          <a:xfrm>
            <a:off x="6391274" y="50165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pic>
        <p:nvPicPr>
          <p:cNvPr id="349188" name="Picture 4" descr="Image result for family assistance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9065" y="2667000"/>
            <a:ext cx="4244172" cy="2349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Footer Placeholder 3"/>
          <p:cNvSpPr txBox="1">
            <a:spLocks/>
          </p:cNvSpPr>
          <p:nvPr/>
        </p:nvSpPr>
        <p:spPr>
          <a:xfrm>
            <a:off x="5943600" y="27305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500" dirty="0">
                <a:solidFill>
                  <a:schemeClr val="bg1"/>
                </a:solidFill>
              </a:rPr>
              <a:t>Google Images</a:t>
            </a:r>
          </a:p>
        </p:txBody>
      </p:sp>
      <p:sp>
        <p:nvSpPr>
          <p:cNvPr id="5" name="Slide Number Placeholder 4"/>
          <p:cNvSpPr>
            <a:spLocks noGrp="1"/>
          </p:cNvSpPr>
          <p:nvPr>
            <p:ph type="sldNum" sz="quarter" idx="12"/>
          </p:nvPr>
        </p:nvSpPr>
        <p:spPr/>
        <p:txBody>
          <a:bodyPr/>
          <a:lstStyle/>
          <a:p>
            <a:fld id="{E9A2615B-9206-448E-9E3C-30F47431F4CC}" type="slidenum">
              <a:rPr lang="en-US" smtClean="0"/>
              <a:t>8</a:t>
            </a:fld>
            <a:endParaRPr lang="en-US"/>
          </a:p>
        </p:txBody>
      </p:sp>
    </p:spTree>
    <p:extLst>
      <p:ext uri="{BB962C8B-B14F-4D97-AF65-F5344CB8AC3E}">
        <p14:creationId xmlns:p14="http://schemas.microsoft.com/office/powerpoint/2010/main" val="2951500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 look inside the family assistance center.mp4">
            <a:hlinkClick r:id="" action="ppaction://media"/>
          </p:cNvPr>
          <p:cNvPicPr>
            <a:picLocks noChangeAspect="1"/>
          </p:cNvPicPr>
          <p:nvPr>
            <a:videoFile r:link="rId1"/>
            <p:extLst>
              <p:ext uri="{DAA4B4D4-6D71-4841-9C94-3DE7FCFB9230}">
                <p14:media xmlns:p14="http://schemas.microsoft.com/office/powerpoint/2010/main" r:embed="rId2">
                  <p14:trim st="2937"/>
                </p14:media>
              </p:ext>
            </p:extLst>
          </p:nvPr>
        </p:nvPicPr>
        <p:blipFill>
          <a:blip r:embed="rId5"/>
          <a:stretch>
            <a:fillRect/>
          </a:stretch>
        </p:blipFill>
        <p:spPr>
          <a:xfrm>
            <a:off x="224589" y="704850"/>
            <a:ext cx="8610600" cy="4286250"/>
          </a:xfrm>
          <a:prstGeom prst="rect">
            <a:avLst/>
          </a:prstGeom>
        </p:spPr>
      </p:pic>
      <p:pic>
        <p:nvPicPr>
          <p:cNvPr id="351236" name="Picture 4" descr="Image result for youtube logo">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36842"/>
          <a:stretch/>
        </p:blipFill>
        <p:spPr bwMode="auto">
          <a:xfrm>
            <a:off x="3612657" y="114300"/>
            <a:ext cx="2026143" cy="5715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E9A2615B-9206-448E-9E3C-30F47431F4CC}" type="slidenum">
              <a:rPr lang="en-US" smtClean="0"/>
              <a:t>9</a:t>
            </a:fld>
            <a:endParaRPr lang="en-US"/>
          </a:p>
        </p:txBody>
      </p:sp>
      <p:sp>
        <p:nvSpPr>
          <p:cNvPr id="6" name="Rectangle 5"/>
          <p:cNvSpPr/>
          <p:nvPr/>
        </p:nvSpPr>
        <p:spPr>
          <a:xfrm>
            <a:off x="2971800" y="5293257"/>
            <a:ext cx="3581400" cy="276999"/>
          </a:xfrm>
          <a:prstGeom prst="rect">
            <a:avLst/>
          </a:prstGeom>
        </p:spPr>
        <p:txBody>
          <a:bodyPr wrap="square">
            <a:spAutoFit/>
          </a:bodyPr>
          <a:lstStyle/>
          <a:p>
            <a:r>
              <a:rPr lang="en-US" sz="1200" dirty="0">
                <a:solidFill>
                  <a:schemeClr val="bg1">
                    <a:lumMod val="50000"/>
                  </a:schemeClr>
                </a:solidFill>
                <a:latin typeface="+mj-lt"/>
              </a:rPr>
              <a:t>https://www.youtube.com/watch?v=H0DbcjlVTKQ</a:t>
            </a:r>
          </a:p>
        </p:txBody>
      </p:sp>
    </p:spTree>
    <p:extLst>
      <p:ext uri="{BB962C8B-B14F-4D97-AF65-F5344CB8AC3E}">
        <p14:creationId xmlns:p14="http://schemas.microsoft.com/office/powerpoint/2010/main" val="41291809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remove"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91" y="114300"/>
            <a:ext cx="8229600" cy="889000"/>
          </a:xfrm>
        </p:spPr>
        <p:txBody>
          <a:bodyPr/>
          <a:lstStyle/>
          <a:p>
            <a:pPr algn="ctr"/>
            <a:r>
              <a:rPr lang="en-US" b="1" dirty="0">
                <a:latin typeface="Franklin Gothic Medium Cond" panose="020B0606030402020204" pitchFamily="34" charset="0"/>
              </a:rPr>
              <a:t>FAC: PURPOSE</a:t>
            </a:r>
            <a:endParaRPr lang="en-US" dirty="0"/>
          </a:p>
        </p:txBody>
      </p:sp>
      <p:sp>
        <p:nvSpPr>
          <p:cNvPr id="3" name="Content Placeholder 2"/>
          <p:cNvSpPr>
            <a:spLocks noGrp="1"/>
          </p:cNvSpPr>
          <p:nvPr>
            <p:ph idx="1"/>
          </p:nvPr>
        </p:nvSpPr>
        <p:spPr>
          <a:xfrm>
            <a:off x="228600" y="1257300"/>
            <a:ext cx="8686800" cy="1681480"/>
          </a:xfrm>
        </p:spPr>
        <p:txBody>
          <a:bodyPr>
            <a:normAutofit fontScale="85000" lnSpcReduction="20000"/>
          </a:bodyPr>
          <a:lstStyle/>
          <a:p>
            <a:r>
              <a:rPr lang="en-US" b="1" i="1" dirty="0">
                <a:latin typeface="+mj-lt"/>
              </a:rPr>
              <a:t>Immediate aftermath </a:t>
            </a:r>
            <a:r>
              <a:rPr lang="en-US" dirty="0">
                <a:latin typeface="+mj-lt"/>
              </a:rPr>
              <a:t>of a MFI/MCI to give survivors and families of victims a safe, central gathering place in relative proximity to the disaster site</a:t>
            </a:r>
          </a:p>
          <a:p>
            <a:pPr marL="109728" indent="0">
              <a:buNone/>
            </a:pPr>
            <a:endParaRPr lang="en-US" dirty="0">
              <a:latin typeface="+mj-lt"/>
            </a:endParaRPr>
          </a:p>
          <a:p>
            <a:r>
              <a:rPr lang="en-US" dirty="0">
                <a:latin typeface="+mj-lt"/>
              </a:rPr>
              <a:t>Physical, virtual or both</a:t>
            </a:r>
          </a:p>
        </p:txBody>
      </p:sp>
      <p:pic>
        <p:nvPicPr>
          <p:cNvPr id="350210" name="Picture 2" descr="Image result for family assistance cen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009900"/>
            <a:ext cx="5201918"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Footer Placeholder 3"/>
          <p:cNvSpPr txBox="1">
            <a:spLocks/>
          </p:cNvSpPr>
          <p:nvPr/>
        </p:nvSpPr>
        <p:spPr>
          <a:xfrm>
            <a:off x="2279260" y="30480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6" name="Slide Number Placeholder 5"/>
          <p:cNvSpPr>
            <a:spLocks noGrp="1"/>
          </p:cNvSpPr>
          <p:nvPr>
            <p:ph type="sldNum" sz="quarter" idx="12"/>
          </p:nvPr>
        </p:nvSpPr>
        <p:spPr/>
        <p:txBody>
          <a:bodyPr/>
          <a:lstStyle/>
          <a:p>
            <a:fld id="{E9A2615B-9206-448E-9E3C-30F47431F4CC}" type="slidenum">
              <a:rPr lang="en-US" smtClean="0"/>
              <a:t>10</a:t>
            </a:fld>
            <a:endParaRPr lang="en-US"/>
          </a:p>
        </p:txBody>
      </p:sp>
    </p:spTree>
    <p:extLst>
      <p:ext uri="{BB962C8B-B14F-4D97-AF65-F5344CB8AC3E}">
        <p14:creationId xmlns:p14="http://schemas.microsoft.com/office/powerpoint/2010/main" val="349721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8229600" cy="889000"/>
          </a:xfrm>
        </p:spPr>
        <p:txBody>
          <a:bodyPr/>
          <a:lstStyle/>
          <a:p>
            <a:pPr algn="ctr"/>
            <a:r>
              <a:rPr lang="en-US" b="1" dirty="0">
                <a:latin typeface="Franklin Gothic Medium Cond" panose="020B0606030402020204" pitchFamily="34" charset="0"/>
              </a:rPr>
              <a:t>FAC: PURPOSE</a:t>
            </a:r>
            <a:endParaRPr lang="en-US" dirty="0"/>
          </a:p>
        </p:txBody>
      </p:sp>
      <p:sp>
        <p:nvSpPr>
          <p:cNvPr id="3" name="Content Placeholder 2"/>
          <p:cNvSpPr>
            <a:spLocks noGrp="1"/>
          </p:cNvSpPr>
          <p:nvPr>
            <p:ph idx="1"/>
          </p:nvPr>
        </p:nvSpPr>
        <p:spPr>
          <a:xfrm>
            <a:off x="457200" y="1257300"/>
            <a:ext cx="8229600" cy="3827780"/>
          </a:xfrm>
        </p:spPr>
        <p:txBody>
          <a:bodyPr>
            <a:normAutofit/>
          </a:bodyPr>
          <a:lstStyle/>
          <a:p>
            <a:pPr marL="109728" indent="0">
              <a:buNone/>
            </a:pPr>
            <a:r>
              <a:rPr lang="en-US" dirty="0">
                <a:latin typeface="+mj-lt"/>
              </a:rPr>
              <a:t>Provides a venue for authorities to:</a:t>
            </a:r>
          </a:p>
          <a:p>
            <a:endParaRPr lang="en-US" dirty="0">
              <a:latin typeface="+mj-lt"/>
            </a:endParaRPr>
          </a:p>
          <a:p>
            <a:pPr lvl="1"/>
            <a:r>
              <a:rPr lang="en-US" dirty="0">
                <a:solidFill>
                  <a:schemeClr val="tx1"/>
                </a:solidFill>
                <a:latin typeface="+mj-lt"/>
              </a:rPr>
              <a:t>Provide information to victims</a:t>
            </a:r>
          </a:p>
          <a:p>
            <a:pPr lvl="1"/>
            <a:endParaRPr lang="en-US" dirty="0">
              <a:solidFill>
                <a:schemeClr val="tx1"/>
              </a:solidFill>
              <a:latin typeface="+mj-lt"/>
            </a:endParaRPr>
          </a:p>
          <a:p>
            <a:pPr lvl="1"/>
            <a:r>
              <a:rPr lang="en-US" dirty="0">
                <a:solidFill>
                  <a:schemeClr val="tx1"/>
                </a:solidFill>
                <a:latin typeface="+mj-lt"/>
              </a:rPr>
              <a:t>Coordinate access to support services</a:t>
            </a:r>
          </a:p>
          <a:p>
            <a:pPr marL="411480" lvl="1" indent="0">
              <a:buNone/>
            </a:pPr>
            <a:endParaRPr lang="en-US" dirty="0">
              <a:solidFill>
                <a:schemeClr val="tx1"/>
              </a:solidFill>
              <a:latin typeface="+mj-lt"/>
            </a:endParaRPr>
          </a:p>
          <a:p>
            <a:pPr lvl="1"/>
            <a:r>
              <a:rPr lang="en-US" dirty="0">
                <a:solidFill>
                  <a:schemeClr val="tx1"/>
                </a:solidFill>
                <a:latin typeface="+mj-lt"/>
              </a:rPr>
              <a:t>Facilitate the collection of information</a:t>
            </a:r>
          </a:p>
        </p:txBody>
      </p:sp>
      <p:sp>
        <p:nvSpPr>
          <p:cNvPr id="5" name="Slide Number Placeholder 4"/>
          <p:cNvSpPr>
            <a:spLocks noGrp="1"/>
          </p:cNvSpPr>
          <p:nvPr>
            <p:ph type="sldNum" sz="quarter" idx="12"/>
          </p:nvPr>
        </p:nvSpPr>
        <p:spPr/>
        <p:txBody>
          <a:bodyPr/>
          <a:lstStyle/>
          <a:p>
            <a:fld id="{E9A2615B-9206-448E-9E3C-30F47431F4CC}" type="slidenum">
              <a:rPr lang="en-US" smtClean="0"/>
              <a:t>11</a:t>
            </a:fld>
            <a:endParaRPr lang="en-US"/>
          </a:p>
        </p:txBody>
      </p:sp>
    </p:spTree>
    <p:extLst>
      <p:ext uri="{BB962C8B-B14F-4D97-AF65-F5344CB8AC3E}">
        <p14:creationId xmlns:p14="http://schemas.microsoft.com/office/powerpoint/2010/main" val="2599576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8229600" cy="889000"/>
          </a:xfrm>
        </p:spPr>
        <p:txBody>
          <a:bodyPr/>
          <a:lstStyle/>
          <a:p>
            <a:pPr algn="ctr"/>
            <a:r>
              <a:rPr lang="en-US" b="1" dirty="0">
                <a:latin typeface="Franklin Gothic Medium Cond" panose="020B0606030402020204" pitchFamily="34" charset="0"/>
              </a:rPr>
              <a:t>FAC: GOALS</a:t>
            </a:r>
            <a:endParaRPr lang="en-US" dirty="0"/>
          </a:p>
        </p:txBody>
      </p:sp>
      <p:sp>
        <p:nvSpPr>
          <p:cNvPr id="3" name="Content Placeholder 2"/>
          <p:cNvSpPr>
            <a:spLocks noGrp="1"/>
          </p:cNvSpPr>
          <p:nvPr>
            <p:ph idx="1"/>
          </p:nvPr>
        </p:nvSpPr>
        <p:spPr>
          <a:xfrm>
            <a:off x="304800" y="1181100"/>
            <a:ext cx="8610600" cy="4081780"/>
          </a:xfrm>
        </p:spPr>
        <p:txBody>
          <a:bodyPr>
            <a:normAutofit fontScale="92500"/>
          </a:bodyPr>
          <a:lstStyle/>
          <a:p>
            <a:pPr marL="502920" indent="-457200">
              <a:buFont typeface="+mj-lt"/>
              <a:buAutoNum type="arabicPeriod"/>
            </a:pPr>
            <a:r>
              <a:rPr lang="en-US" dirty="0">
                <a:latin typeface="+mj-lt"/>
              </a:rPr>
              <a:t>To provide for a safe, private gathering location for families of victims, separated from the rest of the community</a:t>
            </a:r>
          </a:p>
          <a:p>
            <a:pPr marL="502920" indent="-457200">
              <a:buFont typeface="+mj-lt"/>
              <a:buAutoNum type="arabicPeriod"/>
            </a:pPr>
            <a:endParaRPr lang="en-US" dirty="0">
              <a:latin typeface="+mj-lt"/>
            </a:endParaRPr>
          </a:p>
          <a:p>
            <a:pPr marL="502920" indent="-457200">
              <a:buFont typeface="+mj-lt"/>
              <a:buAutoNum type="arabicPeriod"/>
            </a:pPr>
            <a:r>
              <a:rPr lang="en-US" dirty="0">
                <a:latin typeface="+mj-lt"/>
              </a:rPr>
              <a:t>To coordinate and provide the support to meet the needs of these families</a:t>
            </a:r>
          </a:p>
          <a:p>
            <a:pPr marL="502920" indent="-457200">
              <a:buFont typeface="+mj-lt"/>
              <a:buAutoNum type="arabicPeriod"/>
            </a:pPr>
            <a:endParaRPr lang="en-US" dirty="0">
              <a:latin typeface="+mj-lt"/>
            </a:endParaRPr>
          </a:p>
          <a:p>
            <a:pPr marL="502920" indent="-457200">
              <a:buFont typeface="+mj-lt"/>
              <a:buAutoNum type="arabicPeriod"/>
            </a:pPr>
            <a:r>
              <a:rPr lang="en-US" dirty="0">
                <a:latin typeface="+mj-lt"/>
              </a:rPr>
              <a:t>To provide for a location for the medical examiner and other public officials to meet with families, assist with investigative efforts, and for the release of official information</a:t>
            </a:r>
          </a:p>
        </p:txBody>
      </p:sp>
      <p:sp>
        <p:nvSpPr>
          <p:cNvPr id="5" name="Slide Number Placeholder 4"/>
          <p:cNvSpPr>
            <a:spLocks noGrp="1"/>
          </p:cNvSpPr>
          <p:nvPr>
            <p:ph type="sldNum" sz="quarter" idx="12"/>
          </p:nvPr>
        </p:nvSpPr>
        <p:spPr/>
        <p:txBody>
          <a:bodyPr/>
          <a:lstStyle/>
          <a:p>
            <a:fld id="{E9A2615B-9206-448E-9E3C-30F47431F4CC}" type="slidenum">
              <a:rPr lang="en-US" smtClean="0"/>
              <a:t>12</a:t>
            </a:fld>
            <a:endParaRPr lang="en-US"/>
          </a:p>
        </p:txBody>
      </p:sp>
    </p:spTree>
    <p:extLst>
      <p:ext uri="{BB962C8B-B14F-4D97-AF65-F5344CB8AC3E}">
        <p14:creationId xmlns:p14="http://schemas.microsoft.com/office/powerpoint/2010/main" val="139659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9700"/>
            <a:ext cx="8229600" cy="889000"/>
          </a:xfrm>
        </p:spPr>
        <p:txBody>
          <a:bodyPr/>
          <a:lstStyle/>
          <a:p>
            <a:pPr algn="ctr"/>
            <a:r>
              <a:rPr lang="en-US" b="1" dirty="0">
                <a:latin typeface="Franklin Gothic Medium Cond" panose="020B0606030402020204" pitchFamily="34" charset="0"/>
              </a:rPr>
              <a:t>FAC HISTORY</a:t>
            </a:r>
          </a:p>
        </p:txBody>
      </p:sp>
      <p:sp>
        <p:nvSpPr>
          <p:cNvPr id="3" name="Content Placeholder 2"/>
          <p:cNvSpPr>
            <a:spLocks noGrp="1"/>
          </p:cNvSpPr>
          <p:nvPr>
            <p:ph idx="1"/>
          </p:nvPr>
        </p:nvSpPr>
        <p:spPr>
          <a:xfrm>
            <a:off x="228600" y="1333500"/>
            <a:ext cx="8686800" cy="4038600"/>
          </a:xfrm>
        </p:spPr>
        <p:txBody>
          <a:bodyPr>
            <a:normAutofit fontScale="92500" lnSpcReduction="20000"/>
          </a:bodyPr>
          <a:lstStyle/>
          <a:p>
            <a:r>
              <a:rPr lang="en-US" dirty="0">
                <a:latin typeface="+mj-lt"/>
              </a:rPr>
              <a:t>Concept was born out of the experiences of families of aviation disasters and terrorism attacks</a:t>
            </a:r>
          </a:p>
          <a:p>
            <a:endParaRPr lang="en-US" dirty="0">
              <a:latin typeface="+mj-lt"/>
            </a:endParaRPr>
          </a:p>
          <a:p>
            <a:r>
              <a:rPr lang="en-US" dirty="0">
                <a:latin typeface="+mj-lt"/>
              </a:rPr>
              <a:t>Needs:</a:t>
            </a:r>
          </a:p>
          <a:p>
            <a:pPr lvl="1"/>
            <a:r>
              <a:rPr lang="en-US" sz="2400" dirty="0">
                <a:latin typeface="+mj-lt"/>
              </a:rPr>
              <a:t>timely and official factual information</a:t>
            </a:r>
          </a:p>
          <a:p>
            <a:pPr lvl="1"/>
            <a:r>
              <a:rPr lang="en-US" sz="2400" dirty="0">
                <a:latin typeface="+mj-lt"/>
              </a:rPr>
              <a:t>privacy</a:t>
            </a:r>
          </a:p>
          <a:p>
            <a:pPr lvl="1"/>
            <a:r>
              <a:rPr lang="en-US" sz="2400" dirty="0">
                <a:latin typeface="+mj-lt"/>
              </a:rPr>
              <a:t>mechanism to receive support services while waiting for remains of victims to be identified and released</a:t>
            </a:r>
          </a:p>
          <a:p>
            <a:pPr lvl="1"/>
            <a:endParaRPr lang="en-US" sz="2800" dirty="0">
              <a:latin typeface="+mj-lt"/>
            </a:endParaRPr>
          </a:p>
          <a:p>
            <a:r>
              <a:rPr lang="en-US" dirty="0">
                <a:latin typeface="+mj-lt"/>
              </a:rPr>
              <a:t>FAC model has been used multiple times, refined, and tailored over the years and across incidents</a:t>
            </a:r>
          </a:p>
        </p:txBody>
      </p:sp>
      <p:sp>
        <p:nvSpPr>
          <p:cNvPr id="6" name="Slide Number Placeholder 5"/>
          <p:cNvSpPr>
            <a:spLocks noGrp="1"/>
          </p:cNvSpPr>
          <p:nvPr>
            <p:ph type="sldNum" sz="quarter" idx="12"/>
          </p:nvPr>
        </p:nvSpPr>
        <p:spPr/>
        <p:txBody>
          <a:bodyPr/>
          <a:lstStyle/>
          <a:p>
            <a:fld id="{E9A2615B-9206-448E-9E3C-30F47431F4CC}" type="slidenum">
              <a:rPr lang="en-US" smtClean="0"/>
              <a:t>13</a:t>
            </a:fld>
            <a:endParaRPr lang="en-US"/>
          </a:p>
        </p:txBody>
      </p:sp>
    </p:spTree>
    <p:extLst>
      <p:ext uri="{BB962C8B-B14F-4D97-AF65-F5344CB8AC3E}">
        <p14:creationId xmlns:p14="http://schemas.microsoft.com/office/powerpoint/2010/main" val="391624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 descr="http://ctcameraeye.com/wp-content/uploads/2012/04/L-1.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36358" y="162183"/>
            <a:ext cx="4876800" cy="27738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2264" name="Picture 8" descr="Image result for florida pedestrian bridg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3000971"/>
            <a:ext cx="4930942" cy="25141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10462" y="495300"/>
            <a:ext cx="3709737" cy="830997"/>
          </a:xfrm>
          <a:prstGeom prst="rect">
            <a:avLst/>
          </a:prstGeom>
          <a:noFill/>
        </p:spPr>
        <p:txBody>
          <a:bodyPr wrap="square" rtlCol="0">
            <a:spAutoFit/>
          </a:bodyPr>
          <a:lstStyle/>
          <a:p>
            <a:r>
              <a:rPr lang="en-US" sz="2400" b="1" dirty="0">
                <a:latin typeface="+mj-lt"/>
              </a:rPr>
              <a:t>(1987) </a:t>
            </a:r>
            <a:r>
              <a:rPr lang="en-US" sz="2400" b="1" dirty="0" err="1">
                <a:latin typeface="+mj-lt"/>
              </a:rPr>
              <a:t>L’Ambiance</a:t>
            </a:r>
            <a:r>
              <a:rPr lang="en-US" sz="2400" b="1" dirty="0">
                <a:latin typeface="+mj-lt"/>
              </a:rPr>
              <a:t> Plaza building collapse</a:t>
            </a:r>
          </a:p>
        </p:txBody>
      </p:sp>
      <p:sp>
        <p:nvSpPr>
          <p:cNvPr id="8" name="Right Arrow 7"/>
          <p:cNvSpPr/>
          <p:nvPr/>
        </p:nvSpPr>
        <p:spPr>
          <a:xfrm rot="10800000">
            <a:off x="5013158" y="571501"/>
            <a:ext cx="473242"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3565358" y="3467100"/>
            <a:ext cx="473242"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60421" y="3390900"/>
            <a:ext cx="3352800" cy="830997"/>
          </a:xfrm>
          <a:prstGeom prst="rect">
            <a:avLst/>
          </a:prstGeom>
          <a:noFill/>
        </p:spPr>
        <p:txBody>
          <a:bodyPr wrap="square" rtlCol="0">
            <a:spAutoFit/>
          </a:bodyPr>
          <a:lstStyle/>
          <a:p>
            <a:r>
              <a:rPr lang="en-US" sz="2400" b="1" dirty="0">
                <a:latin typeface="+mj-lt"/>
              </a:rPr>
              <a:t>(2018) FIU pedestrian bridge collapse</a:t>
            </a:r>
            <a:endParaRPr lang="en-US" sz="2400" dirty="0">
              <a:latin typeface="+mj-lt"/>
            </a:endParaRPr>
          </a:p>
        </p:txBody>
      </p:sp>
      <p:sp>
        <p:nvSpPr>
          <p:cNvPr id="9" name="Slide Number Placeholder 8"/>
          <p:cNvSpPr>
            <a:spLocks noGrp="1"/>
          </p:cNvSpPr>
          <p:nvPr>
            <p:ph type="sldNum" sz="quarter" idx="12"/>
          </p:nvPr>
        </p:nvSpPr>
        <p:spPr/>
        <p:txBody>
          <a:bodyPr/>
          <a:lstStyle/>
          <a:p>
            <a:fld id="{E9A2615B-9206-448E-9E3C-30F47431F4CC}" type="slidenum">
              <a:rPr lang="en-US" smtClean="0"/>
              <a:t>14</a:t>
            </a:fld>
            <a:endParaRPr lang="en-US"/>
          </a:p>
        </p:txBody>
      </p:sp>
      <p:sp>
        <p:nvSpPr>
          <p:cNvPr id="14" name="Footer Placeholder 3"/>
          <p:cNvSpPr txBox="1">
            <a:spLocks/>
          </p:cNvSpPr>
          <p:nvPr/>
        </p:nvSpPr>
        <p:spPr>
          <a:xfrm>
            <a:off x="4014537" y="26289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15" name="Footer Placeholder 3"/>
          <p:cNvSpPr txBox="1">
            <a:spLocks/>
          </p:cNvSpPr>
          <p:nvPr/>
        </p:nvSpPr>
        <p:spPr>
          <a:xfrm>
            <a:off x="8045616" y="51435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Tree>
    <p:extLst>
      <p:ext uri="{BB962C8B-B14F-4D97-AF65-F5344CB8AC3E}">
        <p14:creationId xmlns:p14="http://schemas.microsoft.com/office/powerpoint/2010/main" val="153298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1"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4"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58" y="190500"/>
            <a:ext cx="5013766" cy="2766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8406" name="Picture 6"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442" y="2957320"/>
            <a:ext cx="4822658" cy="26306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54843" y="464284"/>
            <a:ext cx="3581400" cy="461665"/>
          </a:xfrm>
          <a:prstGeom prst="rect">
            <a:avLst/>
          </a:prstGeom>
          <a:noFill/>
        </p:spPr>
        <p:txBody>
          <a:bodyPr wrap="square" rtlCol="0">
            <a:spAutoFit/>
          </a:bodyPr>
          <a:lstStyle/>
          <a:p>
            <a:r>
              <a:rPr lang="en-US" sz="2400" b="1" dirty="0">
                <a:latin typeface="+mj-lt"/>
              </a:rPr>
              <a:t>(2006) Hurricane Katrina</a:t>
            </a:r>
            <a:endParaRPr lang="en-US" sz="2400" dirty="0">
              <a:latin typeface="+mj-lt"/>
            </a:endParaRPr>
          </a:p>
        </p:txBody>
      </p:sp>
      <p:sp>
        <p:nvSpPr>
          <p:cNvPr id="6" name="Right Arrow 5"/>
          <p:cNvSpPr/>
          <p:nvPr/>
        </p:nvSpPr>
        <p:spPr>
          <a:xfrm rot="10800000">
            <a:off x="5133291" y="571500"/>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505200" y="3619500"/>
            <a:ext cx="473242"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28337" y="3515227"/>
            <a:ext cx="3352800" cy="830997"/>
          </a:xfrm>
          <a:prstGeom prst="rect">
            <a:avLst/>
          </a:prstGeom>
          <a:noFill/>
        </p:spPr>
        <p:txBody>
          <a:bodyPr wrap="square" rtlCol="0">
            <a:spAutoFit/>
          </a:bodyPr>
          <a:lstStyle/>
          <a:p>
            <a:r>
              <a:rPr lang="en-US" sz="2400" b="1" dirty="0">
                <a:latin typeface="+mj-lt"/>
              </a:rPr>
              <a:t>(2011) Joplin Missouri EF5 Tornado</a:t>
            </a:r>
            <a:endParaRPr lang="en-US" sz="2400" dirty="0">
              <a:latin typeface="+mj-lt"/>
            </a:endParaRPr>
          </a:p>
        </p:txBody>
      </p:sp>
      <p:sp>
        <p:nvSpPr>
          <p:cNvPr id="3" name="Slide Number Placeholder 2"/>
          <p:cNvSpPr>
            <a:spLocks noGrp="1"/>
          </p:cNvSpPr>
          <p:nvPr>
            <p:ph type="sldNum" sz="quarter" idx="12"/>
          </p:nvPr>
        </p:nvSpPr>
        <p:spPr/>
        <p:txBody>
          <a:bodyPr/>
          <a:lstStyle/>
          <a:p>
            <a:fld id="{E9A2615B-9206-448E-9E3C-30F47431F4CC}" type="slidenum">
              <a:rPr lang="en-US" smtClean="0"/>
              <a:t>15</a:t>
            </a:fld>
            <a:endParaRPr lang="en-US"/>
          </a:p>
        </p:txBody>
      </p:sp>
      <p:sp>
        <p:nvSpPr>
          <p:cNvPr id="10" name="Footer Placeholder 3"/>
          <p:cNvSpPr txBox="1">
            <a:spLocks/>
          </p:cNvSpPr>
          <p:nvPr/>
        </p:nvSpPr>
        <p:spPr>
          <a:xfrm>
            <a:off x="4197333" y="26289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11" name="Footer Placeholder 3"/>
          <p:cNvSpPr txBox="1">
            <a:spLocks/>
          </p:cNvSpPr>
          <p:nvPr/>
        </p:nvSpPr>
        <p:spPr>
          <a:xfrm>
            <a:off x="3978442" y="52197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Tree>
    <p:extLst>
      <p:ext uri="{BB962C8B-B14F-4D97-AF65-F5344CB8AC3E}">
        <p14:creationId xmlns:p14="http://schemas.microsoft.com/office/powerpoint/2010/main" val="140535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mediadc.brightspotcdn.com/dims4/default/0cd5a62/2147483647/strip/true/crop/2000x1132+0+122/resize/1060x600!/quality/90/?url=http%3A%2F%2Fmediadc.brightspotcdn.com%2F1b%2Fcc%2F95308a36b5c3586e50cac4337c9f%2F041917-bi-oklahoma-city-mcveig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07488"/>
            <a:ext cx="4505050" cy="21250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6" descr="Related imag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228" y="1345018"/>
            <a:ext cx="3043859" cy="381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6354" name="Picture 2" descr="Image result for uss cole bombi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8764" y="2933700"/>
            <a:ext cx="4373236" cy="23736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293829" y="273783"/>
            <a:ext cx="3581400" cy="830997"/>
          </a:xfrm>
          <a:prstGeom prst="rect">
            <a:avLst/>
          </a:prstGeom>
          <a:noFill/>
        </p:spPr>
        <p:txBody>
          <a:bodyPr wrap="square" rtlCol="0">
            <a:spAutoFit/>
          </a:bodyPr>
          <a:lstStyle/>
          <a:p>
            <a:r>
              <a:rPr lang="en-US" sz="2400" b="1" dirty="0">
                <a:latin typeface="+mj-lt"/>
              </a:rPr>
              <a:t>(1995) </a:t>
            </a:r>
            <a:r>
              <a:rPr lang="en-US" sz="2400" b="1" dirty="0" err="1">
                <a:latin typeface="+mj-lt"/>
              </a:rPr>
              <a:t>Murrah</a:t>
            </a:r>
            <a:r>
              <a:rPr lang="en-US" sz="2400" b="1" dirty="0">
                <a:latin typeface="+mj-lt"/>
              </a:rPr>
              <a:t> Federal Building bombing</a:t>
            </a:r>
            <a:endParaRPr lang="en-US" sz="2400" dirty="0">
              <a:latin typeface="+mj-lt"/>
            </a:endParaRPr>
          </a:p>
        </p:txBody>
      </p:sp>
      <p:sp>
        <p:nvSpPr>
          <p:cNvPr id="8" name="Right Arrow 7"/>
          <p:cNvSpPr/>
          <p:nvPr/>
        </p:nvSpPr>
        <p:spPr>
          <a:xfrm rot="10800000">
            <a:off x="4772277" y="380999"/>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38200" y="2700635"/>
            <a:ext cx="3581400" cy="461665"/>
          </a:xfrm>
          <a:prstGeom prst="rect">
            <a:avLst/>
          </a:prstGeom>
          <a:noFill/>
        </p:spPr>
        <p:txBody>
          <a:bodyPr wrap="square" rtlCol="0">
            <a:spAutoFit/>
          </a:bodyPr>
          <a:lstStyle/>
          <a:p>
            <a:r>
              <a:rPr lang="en-US" sz="2400" b="1" dirty="0">
                <a:latin typeface="+mj-lt"/>
              </a:rPr>
              <a:t>(2000) USS Cole bombing</a:t>
            </a:r>
            <a:endParaRPr lang="en-US" sz="2400" dirty="0">
              <a:latin typeface="+mj-lt"/>
            </a:endParaRPr>
          </a:p>
        </p:txBody>
      </p:sp>
      <p:sp>
        <p:nvSpPr>
          <p:cNvPr id="10" name="Right Arrow 9"/>
          <p:cNvSpPr/>
          <p:nvPr/>
        </p:nvSpPr>
        <p:spPr>
          <a:xfrm rot="5400000">
            <a:off x="433046" y="2881655"/>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832474" y="5181086"/>
            <a:ext cx="4271369" cy="461665"/>
          </a:xfrm>
          <a:prstGeom prst="rect">
            <a:avLst/>
          </a:prstGeom>
          <a:noFill/>
        </p:spPr>
        <p:txBody>
          <a:bodyPr wrap="square" rtlCol="0">
            <a:spAutoFit/>
          </a:bodyPr>
          <a:lstStyle/>
          <a:p>
            <a:r>
              <a:rPr lang="en-US" sz="2400" b="1" dirty="0">
                <a:latin typeface="+mj-lt"/>
              </a:rPr>
              <a:t>(2001) September 11</a:t>
            </a:r>
            <a:r>
              <a:rPr lang="en-US" sz="2400" b="1" baseline="30000" dirty="0">
                <a:latin typeface="+mj-lt"/>
              </a:rPr>
              <a:t>th</a:t>
            </a:r>
            <a:r>
              <a:rPr lang="en-US" sz="2400" b="1" dirty="0">
                <a:latin typeface="+mj-lt"/>
              </a:rPr>
              <a:t> attacks</a:t>
            </a:r>
            <a:endParaRPr lang="en-US" sz="2400" dirty="0">
              <a:latin typeface="+mj-lt"/>
            </a:endParaRPr>
          </a:p>
        </p:txBody>
      </p:sp>
      <p:sp>
        <p:nvSpPr>
          <p:cNvPr id="12" name="Right Arrow 11"/>
          <p:cNvSpPr/>
          <p:nvPr/>
        </p:nvSpPr>
        <p:spPr>
          <a:xfrm rot="19770813">
            <a:off x="4924678" y="4797728"/>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9A2615B-9206-448E-9E3C-30F47431F4CC}" type="slidenum">
              <a:rPr lang="en-US" smtClean="0"/>
              <a:t>16</a:t>
            </a:fld>
            <a:endParaRPr lang="en-US"/>
          </a:p>
        </p:txBody>
      </p:sp>
    </p:spTree>
    <p:extLst>
      <p:ext uri="{BB962C8B-B14F-4D97-AF65-F5344CB8AC3E}">
        <p14:creationId xmlns:p14="http://schemas.microsoft.com/office/powerpoint/2010/main" val="87365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20386"/>
            <a:ext cx="304800" cy="25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7380" name="Picture 4"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379580"/>
            <a:ext cx="4264471" cy="2667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7382" name="Picture 6" descr="Image result for las vegas shooti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5487" y="3302000"/>
            <a:ext cx="4991100" cy="2182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57800" y="464284"/>
            <a:ext cx="3581400" cy="830997"/>
          </a:xfrm>
          <a:prstGeom prst="rect">
            <a:avLst/>
          </a:prstGeom>
          <a:noFill/>
        </p:spPr>
        <p:txBody>
          <a:bodyPr wrap="square" rtlCol="0">
            <a:spAutoFit/>
          </a:bodyPr>
          <a:lstStyle/>
          <a:p>
            <a:r>
              <a:rPr lang="en-US" sz="2400" b="1" dirty="0">
                <a:latin typeface="+mj-lt"/>
              </a:rPr>
              <a:t>(2013) Boston Marathon bombings</a:t>
            </a:r>
            <a:endParaRPr lang="en-US" sz="2400" dirty="0">
              <a:latin typeface="+mj-lt"/>
            </a:endParaRPr>
          </a:p>
        </p:txBody>
      </p:sp>
      <p:sp>
        <p:nvSpPr>
          <p:cNvPr id="7" name="Right Arrow 6"/>
          <p:cNvSpPr/>
          <p:nvPr/>
        </p:nvSpPr>
        <p:spPr>
          <a:xfrm rot="10800000">
            <a:off x="4736248" y="571500"/>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505200" y="3619500"/>
            <a:ext cx="473242"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25642" y="3543300"/>
            <a:ext cx="2879558" cy="830997"/>
          </a:xfrm>
          <a:prstGeom prst="rect">
            <a:avLst/>
          </a:prstGeom>
          <a:noFill/>
        </p:spPr>
        <p:txBody>
          <a:bodyPr wrap="square" rtlCol="0">
            <a:spAutoFit/>
          </a:bodyPr>
          <a:lstStyle/>
          <a:p>
            <a:r>
              <a:rPr lang="en-US" sz="2400" b="1" dirty="0">
                <a:latin typeface="+mj-lt"/>
              </a:rPr>
              <a:t>(2017)  Las Vegas shooting</a:t>
            </a:r>
            <a:endParaRPr lang="en-US" sz="2400" dirty="0">
              <a:latin typeface="+mj-lt"/>
            </a:endParaRPr>
          </a:p>
        </p:txBody>
      </p:sp>
      <p:sp>
        <p:nvSpPr>
          <p:cNvPr id="4" name="Slide Number Placeholder 3"/>
          <p:cNvSpPr>
            <a:spLocks noGrp="1"/>
          </p:cNvSpPr>
          <p:nvPr>
            <p:ph type="sldNum" sz="quarter" idx="12"/>
          </p:nvPr>
        </p:nvSpPr>
        <p:spPr/>
        <p:txBody>
          <a:bodyPr/>
          <a:lstStyle/>
          <a:p>
            <a:fld id="{E9A2615B-9206-448E-9E3C-30F47431F4CC}" type="slidenum">
              <a:rPr lang="en-US" smtClean="0"/>
              <a:t>17</a:t>
            </a:fld>
            <a:endParaRPr lang="en-US"/>
          </a:p>
        </p:txBody>
      </p:sp>
      <p:sp>
        <p:nvSpPr>
          <p:cNvPr id="11" name="Footer Placeholder 3"/>
          <p:cNvSpPr txBox="1">
            <a:spLocks/>
          </p:cNvSpPr>
          <p:nvPr/>
        </p:nvSpPr>
        <p:spPr>
          <a:xfrm>
            <a:off x="1516284" y="27051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12" name="Footer Placeholder 3"/>
          <p:cNvSpPr txBox="1">
            <a:spLocks/>
          </p:cNvSpPr>
          <p:nvPr/>
        </p:nvSpPr>
        <p:spPr>
          <a:xfrm>
            <a:off x="4736248" y="5143500"/>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Tree>
    <p:extLst>
      <p:ext uri="{BB962C8B-B14F-4D97-AF65-F5344CB8AC3E}">
        <p14:creationId xmlns:p14="http://schemas.microsoft.com/office/powerpoint/2010/main" val="253684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descr="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2" y="146258"/>
            <a:ext cx="4648200" cy="18730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5332" name="Picture 4" descr="Related imag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349" y="1914481"/>
            <a:ext cx="5759651" cy="20081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55334" name="Picture 6" descr="Image result for stoneman dougl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455" y="3754751"/>
            <a:ext cx="4019549" cy="18841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57800" y="464284"/>
            <a:ext cx="3581400" cy="461665"/>
          </a:xfrm>
          <a:prstGeom prst="rect">
            <a:avLst/>
          </a:prstGeom>
          <a:noFill/>
        </p:spPr>
        <p:txBody>
          <a:bodyPr wrap="square" rtlCol="0">
            <a:spAutoFit/>
          </a:bodyPr>
          <a:lstStyle/>
          <a:p>
            <a:r>
              <a:rPr lang="en-US" sz="2400" b="1" dirty="0">
                <a:latin typeface="+mj-lt"/>
              </a:rPr>
              <a:t>(2007) Virginia Tech</a:t>
            </a:r>
            <a:endParaRPr lang="en-US" sz="2400" dirty="0">
              <a:latin typeface="+mj-lt"/>
            </a:endParaRPr>
          </a:p>
        </p:txBody>
      </p:sp>
      <p:sp>
        <p:nvSpPr>
          <p:cNvPr id="7" name="Right Arrow 6"/>
          <p:cNvSpPr/>
          <p:nvPr/>
        </p:nvSpPr>
        <p:spPr>
          <a:xfrm rot="10800000">
            <a:off x="4736248" y="571500"/>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989002" y="4281334"/>
            <a:ext cx="3581400" cy="830997"/>
          </a:xfrm>
          <a:prstGeom prst="rect">
            <a:avLst/>
          </a:prstGeom>
          <a:noFill/>
        </p:spPr>
        <p:txBody>
          <a:bodyPr wrap="square" rtlCol="0">
            <a:spAutoFit/>
          </a:bodyPr>
          <a:lstStyle/>
          <a:p>
            <a:r>
              <a:rPr lang="en-US" sz="2400" b="1" dirty="0">
                <a:latin typeface="+mj-lt"/>
              </a:rPr>
              <a:t>(2018) </a:t>
            </a:r>
            <a:r>
              <a:rPr lang="en-US" sz="2400" b="1" dirty="0" err="1">
                <a:latin typeface="+mj-lt"/>
              </a:rPr>
              <a:t>Majory</a:t>
            </a:r>
            <a:r>
              <a:rPr lang="en-US" sz="2400" b="1" dirty="0">
                <a:latin typeface="+mj-lt"/>
              </a:rPr>
              <a:t> Stoneman Douglas</a:t>
            </a:r>
            <a:endParaRPr lang="en-US" sz="2400" dirty="0">
              <a:latin typeface="+mj-lt"/>
            </a:endParaRPr>
          </a:p>
        </p:txBody>
      </p:sp>
      <p:sp>
        <p:nvSpPr>
          <p:cNvPr id="9" name="Right Arrow 8"/>
          <p:cNvSpPr/>
          <p:nvPr/>
        </p:nvSpPr>
        <p:spPr>
          <a:xfrm rot="10800000">
            <a:off x="4467450" y="4388550"/>
            <a:ext cx="505509"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2971800" y="2476500"/>
            <a:ext cx="473242"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200" y="2395835"/>
            <a:ext cx="2879558" cy="461665"/>
          </a:xfrm>
          <a:prstGeom prst="rect">
            <a:avLst/>
          </a:prstGeom>
          <a:noFill/>
        </p:spPr>
        <p:txBody>
          <a:bodyPr wrap="square" rtlCol="0">
            <a:spAutoFit/>
          </a:bodyPr>
          <a:lstStyle/>
          <a:p>
            <a:r>
              <a:rPr lang="en-US" sz="2400" b="1" dirty="0">
                <a:latin typeface="+mj-lt"/>
              </a:rPr>
              <a:t>(2012)  Sandy Hook</a:t>
            </a:r>
            <a:endParaRPr lang="en-US" sz="2400" dirty="0">
              <a:latin typeface="+mj-lt"/>
            </a:endParaRPr>
          </a:p>
        </p:txBody>
      </p:sp>
      <p:sp>
        <p:nvSpPr>
          <p:cNvPr id="3" name="Slide Number Placeholder 2"/>
          <p:cNvSpPr>
            <a:spLocks noGrp="1"/>
          </p:cNvSpPr>
          <p:nvPr>
            <p:ph type="sldNum" sz="quarter" idx="12"/>
          </p:nvPr>
        </p:nvSpPr>
        <p:spPr/>
        <p:txBody>
          <a:bodyPr/>
          <a:lstStyle/>
          <a:p>
            <a:fld id="{E9A2615B-9206-448E-9E3C-30F47431F4CC}" type="slidenum">
              <a:rPr lang="en-US" smtClean="0"/>
              <a:t>18</a:t>
            </a:fld>
            <a:endParaRPr lang="en-US"/>
          </a:p>
        </p:txBody>
      </p:sp>
      <p:sp>
        <p:nvSpPr>
          <p:cNvPr id="16" name="Footer Placeholder 3"/>
          <p:cNvSpPr txBox="1">
            <a:spLocks/>
          </p:cNvSpPr>
          <p:nvPr/>
        </p:nvSpPr>
        <p:spPr>
          <a:xfrm>
            <a:off x="8108439" y="3564251"/>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17" name="Footer Placeholder 3"/>
          <p:cNvSpPr txBox="1">
            <a:spLocks/>
          </p:cNvSpPr>
          <p:nvPr/>
        </p:nvSpPr>
        <p:spPr>
          <a:xfrm>
            <a:off x="3730041" y="1673849"/>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
        <p:nvSpPr>
          <p:cNvPr id="18" name="Footer Placeholder 3"/>
          <p:cNvSpPr txBox="1">
            <a:spLocks/>
          </p:cNvSpPr>
          <p:nvPr/>
        </p:nvSpPr>
        <p:spPr>
          <a:xfrm>
            <a:off x="3126986" y="3889582"/>
            <a:ext cx="923926" cy="190500"/>
          </a:xfrm>
          <a:prstGeom prst="rect">
            <a:avLst/>
          </a:prstGeom>
        </p:spPr>
        <p:txBody>
          <a:bodyPr vert="horz"/>
          <a:lstStyle>
            <a:defPPr>
              <a:defRPr lang="en-US"/>
            </a:defPPr>
            <a:lvl1pPr algn="r" rtl="0" eaLnBrk="1" fontAlgn="base" latinLnBrk="0" hangingPunct="1">
              <a:spcBef>
                <a:spcPct val="0"/>
              </a:spcBef>
              <a:spcAft>
                <a:spcPct val="0"/>
              </a:spcAft>
              <a:defRPr kumimoji="0" sz="800" kern="1200">
                <a:solidFill>
                  <a:schemeClr val="accent2"/>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600" dirty="0">
                <a:solidFill>
                  <a:schemeClr val="bg1"/>
                </a:solidFill>
              </a:rPr>
              <a:t>Google Images</a:t>
            </a:r>
          </a:p>
        </p:txBody>
      </p:sp>
    </p:spTree>
    <p:extLst>
      <p:ext uri="{BB962C8B-B14F-4D97-AF65-F5344CB8AC3E}">
        <p14:creationId xmlns:p14="http://schemas.microsoft.com/office/powerpoint/2010/main" val="173589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663" y="881690"/>
            <a:ext cx="8599737" cy="4033210"/>
          </a:xfrm>
          <a:prstGeom prst="rect">
            <a:avLst/>
          </a:prstGeom>
        </p:spPr>
      </p:pic>
      <p:sp>
        <p:nvSpPr>
          <p:cNvPr id="2" name="Slide Number Placeholder 1"/>
          <p:cNvSpPr>
            <a:spLocks noGrp="1"/>
          </p:cNvSpPr>
          <p:nvPr>
            <p:ph type="sldNum" sz="quarter" idx="12"/>
          </p:nvPr>
        </p:nvSpPr>
        <p:spPr/>
        <p:txBody>
          <a:bodyPr/>
          <a:lstStyle/>
          <a:p>
            <a:fld id="{E9A2615B-9206-448E-9E3C-30F47431F4CC}" type="slidenum">
              <a:rPr lang="en-US" smtClean="0"/>
              <a:t>19</a:t>
            </a:fld>
            <a:endParaRPr lang="en-US"/>
          </a:p>
        </p:txBody>
      </p:sp>
      <p:sp>
        <p:nvSpPr>
          <p:cNvPr id="3" name="Rectangle 2"/>
          <p:cNvSpPr/>
          <p:nvPr/>
        </p:nvSpPr>
        <p:spPr>
          <a:xfrm>
            <a:off x="2362200" y="5367658"/>
            <a:ext cx="5334000" cy="261610"/>
          </a:xfrm>
          <a:prstGeom prst="rect">
            <a:avLst/>
          </a:prstGeom>
        </p:spPr>
        <p:txBody>
          <a:bodyPr wrap="square">
            <a:spAutoFit/>
          </a:bodyPr>
          <a:lstStyle/>
          <a:p>
            <a:r>
              <a:rPr lang="en-US" sz="1100" dirty="0">
                <a:solidFill>
                  <a:schemeClr val="bg1">
                    <a:lumMod val="50000"/>
                  </a:schemeClr>
                </a:solidFill>
                <a:latin typeface="Arial Narrow" panose="020B0606020202030204" pitchFamily="34" charset="0"/>
              </a:rPr>
              <a:t>http://www.orlandosentinel.com/news/pulse-orlando-nightclub-shooting/87603919-132.html</a:t>
            </a:r>
          </a:p>
        </p:txBody>
      </p:sp>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4615" t="13784" r="35917" b="78102"/>
          <a:stretch/>
        </p:blipFill>
        <p:spPr bwMode="auto">
          <a:xfrm>
            <a:off x="2719136" y="206541"/>
            <a:ext cx="3834064" cy="593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4505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
            <a:ext cx="8229600" cy="889000"/>
          </a:xfrm>
        </p:spPr>
        <p:txBody>
          <a:bodyPr/>
          <a:lstStyle/>
          <a:p>
            <a:pPr algn="ctr"/>
            <a:r>
              <a:rPr lang="en-US" b="1" dirty="0">
                <a:latin typeface="Franklin Gothic Medium Cond" panose="020B0606030402020204" pitchFamily="34" charset="0"/>
              </a:rPr>
              <a:t>ESTABLISHING A FAC</a:t>
            </a:r>
          </a:p>
        </p:txBody>
      </p:sp>
      <p:sp>
        <p:nvSpPr>
          <p:cNvPr id="3" name="Content Placeholder 2"/>
          <p:cNvSpPr>
            <a:spLocks noGrp="1"/>
          </p:cNvSpPr>
          <p:nvPr>
            <p:ph idx="1"/>
          </p:nvPr>
        </p:nvSpPr>
        <p:spPr>
          <a:xfrm>
            <a:off x="457200" y="1257300"/>
            <a:ext cx="8534400" cy="3810000"/>
          </a:xfrm>
        </p:spPr>
        <p:txBody>
          <a:bodyPr>
            <a:normAutofit fontScale="85000" lnSpcReduction="10000"/>
          </a:bodyPr>
          <a:lstStyle/>
          <a:p>
            <a:r>
              <a:rPr lang="en-US" sz="2400" dirty="0">
                <a:latin typeface="+mj-lt"/>
              </a:rPr>
              <a:t>Scalable </a:t>
            </a:r>
          </a:p>
          <a:p>
            <a:pPr lvl="1"/>
            <a:r>
              <a:rPr lang="en-US" dirty="0">
                <a:latin typeface="+mj-lt"/>
              </a:rPr>
              <a:t>Needs-focused</a:t>
            </a:r>
          </a:p>
          <a:p>
            <a:pPr lvl="1"/>
            <a:endParaRPr lang="en-US" dirty="0">
              <a:latin typeface="+mj-lt"/>
            </a:endParaRPr>
          </a:p>
          <a:p>
            <a:r>
              <a:rPr lang="en-US" sz="2400" dirty="0">
                <a:latin typeface="+mj-lt"/>
              </a:rPr>
              <a:t>Based on:</a:t>
            </a:r>
          </a:p>
          <a:p>
            <a:pPr lvl="1"/>
            <a:r>
              <a:rPr lang="en-US" dirty="0">
                <a:latin typeface="+mj-lt"/>
              </a:rPr>
              <a:t>Number of fatalities, serious injuries, and psychological impact</a:t>
            </a:r>
          </a:p>
          <a:p>
            <a:pPr lvl="1"/>
            <a:endParaRPr lang="en-US" dirty="0">
              <a:latin typeface="+mj-lt"/>
            </a:endParaRPr>
          </a:p>
          <a:p>
            <a:pPr lvl="1"/>
            <a:r>
              <a:rPr lang="en-US" dirty="0">
                <a:latin typeface="+mj-lt"/>
              </a:rPr>
              <a:t>Impact to the community</a:t>
            </a:r>
          </a:p>
          <a:p>
            <a:pPr marL="365760" lvl="1" indent="0">
              <a:buNone/>
            </a:pPr>
            <a:endParaRPr lang="en-US" dirty="0">
              <a:latin typeface="+mj-lt"/>
            </a:endParaRPr>
          </a:p>
          <a:p>
            <a:pPr lvl="1"/>
            <a:r>
              <a:rPr lang="en-US" dirty="0">
                <a:latin typeface="+mj-lt"/>
              </a:rPr>
              <a:t>Number of victims whose families do not reside in the disaster area</a:t>
            </a:r>
          </a:p>
          <a:p>
            <a:pPr marL="365760" lvl="1" indent="0">
              <a:buNone/>
            </a:pPr>
            <a:endParaRPr lang="en-US" dirty="0">
              <a:latin typeface="+mj-lt"/>
            </a:endParaRPr>
          </a:p>
          <a:p>
            <a:pPr lvl="1"/>
            <a:r>
              <a:rPr lang="en-US" dirty="0">
                <a:latin typeface="+mj-lt"/>
              </a:rPr>
              <a:t>Complexity of recovering and identifying fatal and injured victims</a:t>
            </a:r>
          </a:p>
        </p:txBody>
      </p:sp>
      <p:sp>
        <p:nvSpPr>
          <p:cNvPr id="5" name="Slide Number Placeholder 4"/>
          <p:cNvSpPr>
            <a:spLocks noGrp="1"/>
          </p:cNvSpPr>
          <p:nvPr>
            <p:ph type="sldNum" sz="quarter" idx="12"/>
          </p:nvPr>
        </p:nvSpPr>
        <p:spPr/>
        <p:txBody>
          <a:bodyPr/>
          <a:lstStyle/>
          <a:p>
            <a:fld id="{E9A2615B-9206-448E-9E3C-30F47431F4CC}" type="slidenum">
              <a:rPr lang="en-US" smtClean="0"/>
              <a:t>20</a:t>
            </a:fld>
            <a:endParaRPr lang="en-US"/>
          </a:p>
        </p:txBody>
      </p:sp>
    </p:spTree>
    <p:extLst>
      <p:ext uri="{BB962C8B-B14F-4D97-AF65-F5344CB8AC3E}">
        <p14:creationId xmlns:p14="http://schemas.microsoft.com/office/powerpoint/2010/main" val="142023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952500"/>
          </a:xfrm>
        </p:spPr>
        <p:txBody>
          <a:bodyPr/>
          <a:lstStyle/>
          <a:p>
            <a:pPr algn="ctr"/>
            <a:r>
              <a:rPr lang="en-US" b="1" dirty="0">
                <a:latin typeface="Franklin Gothic Medium Cond" panose="020B0606030402020204" pitchFamily="34" charset="0"/>
              </a:rPr>
              <a:t>FAC: ACTIVATION</a:t>
            </a:r>
            <a:endParaRPr lang="en-US" dirty="0"/>
          </a:p>
        </p:txBody>
      </p:sp>
      <p:sp>
        <p:nvSpPr>
          <p:cNvPr id="3" name="Content Placeholder 2"/>
          <p:cNvSpPr>
            <a:spLocks noGrp="1"/>
          </p:cNvSpPr>
          <p:nvPr>
            <p:ph sz="quarter" idx="1"/>
          </p:nvPr>
        </p:nvSpPr>
        <p:spPr>
          <a:xfrm>
            <a:off x="304800" y="902368"/>
            <a:ext cx="8534400" cy="1421732"/>
          </a:xfrm>
        </p:spPr>
        <p:txBody>
          <a:bodyPr>
            <a:normAutofit/>
          </a:bodyPr>
          <a:lstStyle/>
          <a:p>
            <a:pPr marL="502920" indent="-457200"/>
            <a:r>
              <a:rPr lang="en-US" dirty="0">
                <a:latin typeface="+mj-lt"/>
              </a:rPr>
              <a:t>Included in FAC plan</a:t>
            </a:r>
          </a:p>
          <a:p>
            <a:pPr marL="502920" indent="-457200"/>
            <a:r>
              <a:rPr lang="en-US" dirty="0">
                <a:latin typeface="+mj-lt"/>
              </a:rPr>
              <a:t>Lead Agency</a:t>
            </a:r>
          </a:p>
          <a:p>
            <a:pPr marL="777240" lvl="1" indent="-457200"/>
            <a:r>
              <a:rPr lang="en-US" dirty="0">
                <a:latin typeface="+mj-lt"/>
              </a:rPr>
              <a:t>NTSB? FBI? Local?</a:t>
            </a:r>
          </a:p>
        </p:txBody>
      </p:sp>
      <p:graphicFrame>
        <p:nvGraphicFramePr>
          <p:cNvPr id="5" name="Diagram 4"/>
          <p:cNvGraphicFramePr/>
          <p:nvPr>
            <p:extLst>
              <p:ext uri="{D42A27DB-BD31-4B8C-83A1-F6EECF244321}">
                <p14:modId xmlns:p14="http://schemas.microsoft.com/office/powerpoint/2010/main" val="4104731791"/>
              </p:ext>
            </p:extLst>
          </p:nvPr>
        </p:nvGraphicFramePr>
        <p:xfrm>
          <a:off x="1371600" y="2933700"/>
          <a:ext cx="6858000" cy="266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p:cNvSpPr>
            <a:spLocks noGrp="1"/>
          </p:cNvSpPr>
          <p:nvPr>
            <p:ph type="sldNum" sz="quarter" idx="12"/>
          </p:nvPr>
        </p:nvSpPr>
        <p:spPr/>
        <p:txBody>
          <a:bodyPr/>
          <a:lstStyle/>
          <a:p>
            <a:fld id="{E9A2615B-9206-448E-9E3C-30F47431F4CC}" type="slidenum">
              <a:rPr lang="en-US" smtClean="0"/>
              <a:t>21</a:t>
            </a:fld>
            <a:endParaRPr lang="en-US"/>
          </a:p>
        </p:txBody>
      </p:sp>
      <p:sp>
        <p:nvSpPr>
          <p:cNvPr id="7" name="Rectangle 6"/>
          <p:cNvSpPr/>
          <p:nvPr/>
        </p:nvSpPr>
        <p:spPr>
          <a:xfrm>
            <a:off x="1295400" y="2488168"/>
            <a:ext cx="1116844" cy="369332"/>
          </a:xfrm>
          <a:prstGeom prst="rect">
            <a:avLst/>
          </a:prstGeom>
        </p:spPr>
        <p:txBody>
          <a:bodyPr wrap="none">
            <a:spAutoFit/>
          </a:bodyPr>
          <a:lstStyle/>
          <a:p>
            <a:pPr marL="45720" lvl="0" indent="0">
              <a:buNone/>
            </a:pPr>
            <a:r>
              <a:rPr lang="en-US" dirty="0">
                <a:latin typeface="+mj-lt"/>
              </a:rPr>
              <a:t>Example:</a:t>
            </a:r>
          </a:p>
        </p:txBody>
      </p:sp>
    </p:spTree>
    <p:extLst>
      <p:ext uri="{BB962C8B-B14F-4D97-AF65-F5344CB8AC3E}">
        <p14:creationId xmlns:p14="http://schemas.microsoft.com/office/powerpoint/2010/main" val="1601574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5900"/>
            <a:ext cx="8229600" cy="889000"/>
          </a:xfrm>
        </p:spPr>
        <p:txBody>
          <a:bodyPr/>
          <a:lstStyle/>
          <a:p>
            <a:pPr algn="ctr"/>
            <a:r>
              <a:rPr lang="en-US" b="1" dirty="0">
                <a:latin typeface="Franklin Gothic Medium Cond" panose="020B0606030402020204" pitchFamily="34" charset="0"/>
              </a:rPr>
              <a:t>FAC: DURATION</a:t>
            </a:r>
          </a:p>
        </p:txBody>
      </p:sp>
      <p:sp>
        <p:nvSpPr>
          <p:cNvPr id="3" name="Content Placeholder 2"/>
          <p:cNvSpPr>
            <a:spLocks noGrp="1"/>
          </p:cNvSpPr>
          <p:nvPr>
            <p:ph idx="1"/>
          </p:nvPr>
        </p:nvSpPr>
        <p:spPr>
          <a:xfrm>
            <a:off x="457200" y="1333500"/>
            <a:ext cx="8229600" cy="3764280"/>
          </a:xfrm>
        </p:spPr>
        <p:txBody>
          <a:bodyPr/>
          <a:lstStyle/>
          <a:p>
            <a:r>
              <a:rPr lang="en-US" dirty="0">
                <a:latin typeface="+mj-lt"/>
              </a:rPr>
              <a:t>Typical operation period: 1 – 3 weeks</a:t>
            </a:r>
          </a:p>
          <a:p>
            <a:endParaRPr lang="en-US" dirty="0">
              <a:latin typeface="+mj-lt"/>
            </a:endParaRPr>
          </a:p>
          <a:p>
            <a:r>
              <a:rPr lang="en-US" dirty="0">
                <a:latin typeface="+mj-lt"/>
              </a:rPr>
              <a:t>Duration of which is tied to the:</a:t>
            </a:r>
          </a:p>
          <a:p>
            <a:pPr lvl="2"/>
            <a:r>
              <a:rPr lang="en-US" sz="2400" dirty="0">
                <a:latin typeface="+mj-lt"/>
              </a:rPr>
              <a:t>victim recovery</a:t>
            </a:r>
          </a:p>
          <a:p>
            <a:pPr lvl="2"/>
            <a:r>
              <a:rPr lang="en-US" sz="2400" dirty="0">
                <a:latin typeface="+mj-lt"/>
              </a:rPr>
              <a:t>identification process</a:t>
            </a:r>
          </a:p>
          <a:p>
            <a:pPr lvl="2"/>
            <a:r>
              <a:rPr lang="en-US" sz="2400" dirty="0">
                <a:latin typeface="+mj-lt"/>
              </a:rPr>
              <a:t>other investigative activities</a:t>
            </a:r>
          </a:p>
          <a:p>
            <a:pPr marL="45720" indent="0">
              <a:buNone/>
            </a:pPr>
            <a:endParaRPr lang="en-US" dirty="0">
              <a:latin typeface="+mj-lt"/>
            </a:endParaRPr>
          </a:p>
          <a:p>
            <a:r>
              <a:rPr lang="en-US" dirty="0">
                <a:latin typeface="+mj-lt"/>
              </a:rPr>
              <a:t>Focused on short-term information and services</a:t>
            </a:r>
          </a:p>
          <a:p>
            <a:pPr marL="109728" indent="0">
              <a:buNone/>
            </a:pPr>
            <a:endParaRPr lang="en-US" dirty="0">
              <a:latin typeface="+mj-lt"/>
            </a:endParaRPr>
          </a:p>
        </p:txBody>
      </p:sp>
      <p:sp>
        <p:nvSpPr>
          <p:cNvPr id="5" name="Slide Number Placeholder 4"/>
          <p:cNvSpPr>
            <a:spLocks noGrp="1"/>
          </p:cNvSpPr>
          <p:nvPr>
            <p:ph type="sldNum" sz="quarter" idx="12"/>
          </p:nvPr>
        </p:nvSpPr>
        <p:spPr/>
        <p:txBody>
          <a:bodyPr/>
          <a:lstStyle/>
          <a:p>
            <a:fld id="{E9A2615B-9206-448E-9E3C-30F47431F4CC}" type="slidenum">
              <a:rPr lang="en-US" smtClean="0"/>
              <a:t>22</a:t>
            </a:fld>
            <a:endParaRPr lang="en-US"/>
          </a:p>
        </p:txBody>
      </p:sp>
    </p:spTree>
    <p:extLst>
      <p:ext uri="{BB962C8B-B14F-4D97-AF65-F5344CB8AC3E}">
        <p14:creationId xmlns:p14="http://schemas.microsoft.com/office/powerpoint/2010/main" val="2212065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229600" cy="889000"/>
          </a:xfrm>
        </p:spPr>
        <p:txBody>
          <a:bodyPr/>
          <a:lstStyle/>
          <a:p>
            <a:pPr algn="ctr"/>
            <a:r>
              <a:rPr lang="en-US" b="1" dirty="0">
                <a:latin typeface="Franklin Gothic Medium Cond" panose="020B0606030402020204" pitchFamily="34" charset="0"/>
              </a:rPr>
              <a:t>SAMPLE LAYOUT</a:t>
            </a:r>
          </a:p>
        </p:txBody>
      </p:sp>
      <p:pic>
        <p:nvPicPr>
          <p:cNvPr id="5" name="Content Placeholder 4"/>
          <p:cNvPicPr>
            <a:picLocks noGrp="1"/>
          </p:cNvPicPr>
          <p:nvPr>
            <p:ph idx="1"/>
          </p:nvPr>
        </p:nvPicPr>
        <p:blipFill rotWithShape="1">
          <a:blip r:embed="rId3">
            <a:extLst>
              <a:ext uri="{28A0092B-C50C-407E-A947-70E740481C1C}">
                <a14:useLocalDpi xmlns:a14="http://schemas.microsoft.com/office/drawing/2010/main" val="0"/>
              </a:ext>
            </a:extLst>
          </a:blip>
          <a:srcRect t="8442"/>
          <a:stretch/>
        </p:blipFill>
        <p:spPr>
          <a:xfrm>
            <a:off x="381000" y="723900"/>
            <a:ext cx="8534400" cy="4419600"/>
          </a:xfrm>
          <a:prstGeom prst="rect">
            <a:avLst/>
          </a:prstGeom>
        </p:spPr>
      </p:pic>
      <p:sp>
        <p:nvSpPr>
          <p:cNvPr id="3" name="Slide Number Placeholder 2"/>
          <p:cNvSpPr>
            <a:spLocks noGrp="1"/>
          </p:cNvSpPr>
          <p:nvPr>
            <p:ph type="sldNum" sz="quarter" idx="12"/>
          </p:nvPr>
        </p:nvSpPr>
        <p:spPr/>
        <p:txBody>
          <a:bodyPr/>
          <a:lstStyle/>
          <a:p>
            <a:fld id="{E9A2615B-9206-448E-9E3C-30F47431F4CC}" type="slidenum">
              <a:rPr lang="en-US" smtClean="0"/>
              <a:t>23</a:t>
            </a:fld>
            <a:endParaRPr lang="en-US"/>
          </a:p>
        </p:txBody>
      </p:sp>
    </p:spTree>
    <p:extLst>
      <p:ext uri="{BB962C8B-B14F-4D97-AF65-F5344CB8AC3E}">
        <p14:creationId xmlns:p14="http://schemas.microsoft.com/office/powerpoint/2010/main" val="3359580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485900"/>
            <a:ext cx="8610600" cy="838200"/>
          </a:xfrm>
        </p:spPr>
        <p:txBody>
          <a:bodyPr>
            <a:noAutofit/>
          </a:bodyPr>
          <a:lstStyle/>
          <a:p>
            <a:r>
              <a:rPr lang="en-US" sz="6000" b="1" dirty="0">
                <a:solidFill>
                  <a:schemeClr val="bg1"/>
                </a:solidFill>
                <a:latin typeface="Franklin Gothic Medium Cond" panose="020B0606030402020204" pitchFamily="34" charset="0"/>
              </a:rPr>
              <a:t>FAC Plan Considerations* </a:t>
            </a:r>
          </a:p>
        </p:txBody>
      </p:sp>
      <p:sp>
        <p:nvSpPr>
          <p:cNvPr id="5" name="Title 1"/>
          <p:cNvSpPr txBox="1">
            <a:spLocks/>
          </p:cNvSpPr>
          <p:nvPr/>
        </p:nvSpPr>
        <p:spPr>
          <a:xfrm>
            <a:off x="248653" y="3695700"/>
            <a:ext cx="8610600" cy="838200"/>
          </a:xfrm>
          <a:prstGeom prst="rect">
            <a:avLst/>
          </a:prstGeom>
        </p:spPr>
        <p:txBody>
          <a:bodyPr bIns="91440" anchor="ctr" anchorCtr="0">
            <a:noAutofit/>
          </a:bodyPr>
          <a:lstStyle>
            <a:lvl1pPr algn="ctr" rtl="0" eaLnBrk="1" latinLnBrk="0" hangingPunct="1">
              <a:spcBef>
                <a:spcPct val="0"/>
              </a:spcBef>
              <a:buNone/>
              <a:defRPr kumimoji="0" lang="en-US" sz="4000" kern="1200" dirty="0">
                <a:solidFill>
                  <a:srgbClr val="FFFFFF"/>
                </a:solidFill>
                <a:latin typeface="+mj-lt"/>
                <a:ea typeface="+mj-ea"/>
                <a:cs typeface="+mj-cs"/>
              </a:defRPr>
            </a:lvl1pPr>
          </a:lstStyle>
          <a:p>
            <a:pPr algn="just"/>
            <a:r>
              <a:rPr lang="en-US" sz="2800" b="1" dirty="0">
                <a:solidFill>
                  <a:schemeClr val="tx2"/>
                </a:solidFill>
                <a:latin typeface="Franklin Gothic Medium Cond" panose="020B0606030402020204" pitchFamily="34" charset="0"/>
              </a:rPr>
              <a:t>*This section may not include all the necessary plan components and may vary depending on the type of organization creating the plan (Health Dept. vs University)</a:t>
            </a:r>
          </a:p>
        </p:txBody>
      </p:sp>
      <p:sp>
        <p:nvSpPr>
          <p:cNvPr id="6" name="Slide Number Placeholder 5"/>
          <p:cNvSpPr>
            <a:spLocks noGrp="1"/>
          </p:cNvSpPr>
          <p:nvPr>
            <p:ph type="sldNum" sz="quarter" idx="12"/>
          </p:nvPr>
        </p:nvSpPr>
        <p:spPr/>
        <p:txBody>
          <a:bodyPr/>
          <a:lstStyle/>
          <a:p>
            <a:fld id="{E9A2615B-9206-448E-9E3C-30F47431F4CC}" type="slidenum">
              <a:rPr lang="en-US" smtClean="0"/>
              <a:t>24</a:t>
            </a:fld>
            <a:endParaRPr lang="en-US"/>
          </a:p>
        </p:txBody>
      </p:sp>
    </p:spTree>
    <p:extLst>
      <p:ext uri="{BB962C8B-B14F-4D97-AF65-F5344CB8AC3E}">
        <p14:creationId xmlns:p14="http://schemas.microsoft.com/office/powerpoint/2010/main" val="1883753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4483AB2-61D3-4BDD-B79C-69276FAAE519}" type="slidenum">
              <a:rPr lang="en-US" altLang="en-US" smtClean="0"/>
              <a:pPr/>
              <a:t>25</a:t>
            </a:fld>
            <a:endParaRPr lang="en-US" altLang="en-US"/>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990" t="14844" r="54065" b="8073"/>
          <a:stretch/>
        </p:blipFill>
        <p:spPr bwMode="auto">
          <a:xfrm>
            <a:off x="2971800" y="228600"/>
            <a:ext cx="3506359" cy="4267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593" t="15104" r="55392" b="7032"/>
          <a:stretch/>
        </p:blipFill>
        <p:spPr bwMode="auto">
          <a:xfrm>
            <a:off x="5867399" y="1164113"/>
            <a:ext cx="3132221" cy="40336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71" y="801045"/>
            <a:ext cx="3253334" cy="426625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4199020" y="5351623"/>
            <a:ext cx="4800600" cy="261610"/>
          </a:xfrm>
          <a:prstGeom prst="rect">
            <a:avLst/>
          </a:prstGeom>
          <a:noFill/>
        </p:spPr>
        <p:txBody>
          <a:bodyPr wrap="square" rtlCol="0">
            <a:spAutoFit/>
          </a:bodyPr>
          <a:lstStyle/>
          <a:p>
            <a:pPr algn="r"/>
            <a:r>
              <a:rPr lang="en-US" sz="1100" dirty="0">
                <a:latin typeface="+mj-lt"/>
              </a:rPr>
              <a:t>*Established Regional FAC Plans as of 6/1/2018</a:t>
            </a:r>
          </a:p>
        </p:txBody>
      </p:sp>
    </p:spTree>
    <p:extLst>
      <p:ext uri="{BB962C8B-B14F-4D97-AF65-F5344CB8AC3E}">
        <p14:creationId xmlns:p14="http://schemas.microsoft.com/office/powerpoint/2010/main" val="723074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89000"/>
            <a:ext cx="8839200" cy="4406900"/>
          </a:xfrm>
        </p:spPr>
        <p:txBody>
          <a:bodyPr>
            <a:normAutofit fontScale="62500" lnSpcReduction="20000"/>
          </a:bodyPr>
          <a:lstStyle/>
          <a:p>
            <a:pPr marL="388620" lvl="1" indent="-342900">
              <a:buClr>
                <a:schemeClr val="tx2"/>
              </a:buClr>
              <a:buFont typeface="Wingdings" panose="05000000000000000000" pitchFamily="2" charset="2"/>
              <a:buChar char="Ø"/>
            </a:pPr>
            <a:r>
              <a:rPr lang="en-US" sz="2500" dirty="0">
                <a:solidFill>
                  <a:schemeClr val="tx1"/>
                </a:solidFill>
                <a:latin typeface="+mj-lt"/>
              </a:rPr>
              <a:t>Incidents warranting the activation of an FAC may occur as a result of natural, human-caused, or technological sources and may vary in size, scope and complexity.</a:t>
            </a:r>
          </a:p>
          <a:p>
            <a:pPr marL="388620" lvl="1" indent="-342900">
              <a:buClr>
                <a:schemeClr val="tx2"/>
              </a:buClr>
              <a:buFont typeface="Wingdings" panose="05000000000000000000" pitchFamily="2" charset="2"/>
              <a:buChar char="Ø"/>
            </a:pPr>
            <a:r>
              <a:rPr lang="en-US" sz="2500" dirty="0">
                <a:solidFill>
                  <a:schemeClr val="tx1"/>
                </a:solidFill>
                <a:latin typeface="+mj-lt"/>
              </a:rPr>
              <a:t>The demands of FAC operations, in addition to managing the primary incident, can easily exceed local resources and may require a regional response.</a:t>
            </a:r>
          </a:p>
          <a:p>
            <a:pPr marL="388620" lvl="1" indent="-342900">
              <a:buClr>
                <a:schemeClr val="tx2"/>
              </a:buClr>
              <a:buFont typeface="Wingdings" panose="05000000000000000000" pitchFamily="2" charset="2"/>
              <a:buChar char="Ø"/>
            </a:pPr>
            <a:r>
              <a:rPr lang="en-US" sz="2500" dirty="0">
                <a:solidFill>
                  <a:schemeClr val="tx1"/>
                </a:solidFill>
                <a:latin typeface="+mj-lt"/>
              </a:rPr>
              <a:t>FAC operations may be long-term.</a:t>
            </a:r>
          </a:p>
          <a:p>
            <a:pPr marL="388620" lvl="1" indent="-342900">
              <a:buClr>
                <a:schemeClr val="tx2"/>
              </a:buClr>
              <a:buFont typeface="Wingdings" panose="05000000000000000000" pitchFamily="2" charset="2"/>
              <a:buChar char="Ø"/>
            </a:pPr>
            <a:r>
              <a:rPr lang="en-US" sz="2500" dirty="0">
                <a:solidFill>
                  <a:schemeClr val="tx1"/>
                </a:solidFill>
                <a:latin typeface="+mj-lt"/>
              </a:rPr>
              <a:t>Responding to a MCI or MFI can be overwhelming and lead to traumatic stress. </a:t>
            </a:r>
            <a:r>
              <a:rPr lang="en-US" sz="2500" u="sng" dirty="0">
                <a:solidFill>
                  <a:schemeClr val="tx1"/>
                </a:solidFill>
                <a:latin typeface="+mj-lt"/>
              </a:rPr>
              <a:t>Support for responders and staff at an assistance center will be essential.</a:t>
            </a:r>
          </a:p>
          <a:p>
            <a:pPr marL="388620" lvl="1" indent="-342900">
              <a:buClr>
                <a:schemeClr val="tx2"/>
              </a:buClr>
              <a:buFont typeface="Wingdings" panose="05000000000000000000" pitchFamily="2" charset="2"/>
              <a:buChar char="Ø"/>
            </a:pPr>
            <a:r>
              <a:rPr lang="en-US" sz="2500" dirty="0">
                <a:solidFill>
                  <a:schemeClr val="tx1"/>
                </a:solidFill>
                <a:latin typeface="+mj-lt"/>
              </a:rPr>
              <a:t>Ethnic, religious, and cultural traditions must be considered at all FACs.</a:t>
            </a:r>
          </a:p>
          <a:p>
            <a:pPr marL="388620" lvl="1" indent="-342900">
              <a:buClr>
                <a:schemeClr val="tx2"/>
              </a:buClr>
              <a:buFont typeface="Wingdings" panose="05000000000000000000" pitchFamily="2" charset="2"/>
              <a:buChar char="Ø"/>
            </a:pPr>
            <a:r>
              <a:rPr lang="en-US" sz="2500" dirty="0">
                <a:solidFill>
                  <a:schemeClr val="tx1"/>
                </a:solidFill>
                <a:latin typeface="+mj-lt"/>
              </a:rPr>
              <a:t>Both behavioral health and spiritual care resources need to be made available at FACs. </a:t>
            </a:r>
          </a:p>
          <a:p>
            <a:pPr marL="388620" lvl="1" indent="-342900">
              <a:buClr>
                <a:schemeClr val="tx2"/>
              </a:buClr>
              <a:buFont typeface="Wingdings" panose="05000000000000000000" pitchFamily="2" charset="2"/>
              <a:buChar char="Ø"/>
            </a:pPr>
            <a:r>
              <a:rPr lang="en-US" sz="2500" dirty="0">
                <a:solidFill>
                  <a:schemeClr val="tx1"/>
                </a:solidFill>
                <a:latin typeface="+mj-lt"/>
              </a:rPr>
              <a:t>It is anticipated that there may be 10+ family members or loved ones that may arrive or need assistance for each potential victim.</a:t>
            </a:r>
          </a:p>
          <a:p>
            <a:pPr marL="388620" lvl="1" indent="-342900">
              <a:buClr>
                <a:schemeClr val="tx2"/>
              </a:buClr>
              <a:buFont typeface="Wingdings" panose="05000000000000000000" pitchFamily="2" charset="2"/>
              <a:buChar char="Ø"/>
            </a:pPr>
            <a:r>
              <a:rPr lang="en-US" sz="2500" dirty="0">
                <a:solidFill>
                  <a:schemeClr val="tx1"/>
                </a:solidFill>
                <a:latin typeface="+mj-lt"/>
              </a:rPr>
              <a:t>Not all family members will come to the FAC.  Services need to be available virtually to support and provide information to those who are not physically on site at the FAC.</a:t>
            </a:r>
          </a:p>
          <a:p>
            <a:pPr marL="388620" lvl="1" indent="-342900">
              <a:buClr>
                <a:schemeClr val="tx2"/>
              </a:buClr>
              <a:buFont typeface="Wingdings" panose="05000000000000000000" pitchFamily="2" charset="2"/>
              <a:buChar char="Ø"/>
            </a:pPr>
            <a:r>
              <a:rPr lang="en-US" sz="2500" dirty="0">
                <a:solidFill>
                  <a:schemeClr val="tx1"/>
                </a:solidFill>
                <a:latin typeface="+mj-lt"/>
              </a:rPr>
              <a:t>After an incident, family members will immediately call or self-report to agencies or locations seeking information about their loved ones.  This could include the incident site, 911, 211, hospitals, clinics, fire departments, police stations, EMS stations, town/city hall, or the Medical Examiner’s Office</a:t>
            </a:r>
          </a:p>
          <a:p>
            <a:pPr marL="388620" lvl="1" indent="-342900">
              <a:buClr>
                <a:schemeClr val="tx2"/>
              </a:buClr>
              <a:buFont typeface="Wingdings" panose="05000000000000000000" pitchFamily="2" charset="2"/>
              <a:buChar char="Ø"/>
            </a:pPr>
            <a:r>
              <a:rPr lang="en-US" sz="2500" dirty="0">
                <a:solidFill>
                  <a:schemeClr val="tx1"/>
                </a:solidFill>
                <a:latin typeface="+mj-lt"/>
              </a:rPr>
              <a:t>Coordination among responding agencies about family member welfare inquiries, missing persons reports, and patient tracking will be necessary.</a:t>
            </a:r>
          </a:p>
          <a:p>
            <a:pPr marL="45720" indent="0">
              <a:buClr>
                <a:schemeClr val="tx2"/>
              </a:buClr>
              <a:buNone/>
            </a:pPr>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26</a:t>
            </a:fld>
            <a:endParaRPr lang="en-US"/>
          </a:p>
        </p:txBody>
      </p:sp>
      <p:sp>
        <p:nvSpPr>
          <p:cNvPr id="6" name="Title 5"/>
          <p:cNvSpPr>
            <a:spLocks noGrp="1"/>
          </p:cNvSpPr>
          <p:nvPr>
            <p:ph type="title"/>
          </p:nvPr>
        </p:nvSpPr>
        <p:spPr>
          <a:xfrm>
            <a:off x="533400" y="-38100"/>
            <a:ext cx="8229600" cy="889000"/>
          </a:xfrm>
        </p:spPr>
        <p:txBody>
          <a:bodyPr/>
          <a:lstStyle/>
          <a:p>
            <a:pPr algn="ctr"/>
            <a:r>
              <a:rPr lang="en-US" b="1" dirty="0">
                <a:latin typeface="Franklin Gothic Medium Cond" panose="020B0606030402020204" pitchFamily="34" charset="0"/>
              </a:rPr>
              <a:t>ASSUMPTIONS</a:t>
            </a:r>
          </a:p>
        </p:txBody>
      </p:sp>
    </p:spTree>
    <p:extLst>
      <p:ext uri="{BB962C8B-B14F-4D97-AF65-F5344CB8AC3E}">
        <p14:creationId xmlns:p14="http://schemas.microsoft.com/office/powerpoint/2010/main" val="326773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10" fill="hold"/>
                                        <p:tgtEl>
                                          <p:spTgt spid="2">
                                            <p:txEl>
                                              <p:pRg st="1" end="1"/>
                                            </p:txEl>
                                          </p:spTgt>
                                        </p:tgtEl>
                                        <p:attrNameLst>
                                          <p:attrName>style.color</p:attrName>
                                        </p:attrNameLst>
                                      </p:cBhvr>
                                      <p:to>
                                        <p:clrVal>
                                          <a:srgbClr val="C00000"/>
                                        </p:clrVal>
                                      </p:to>
                                    </p:set>
                                    <p:set>
                                      <p:cBhvr>
                                        <p:cTn id="7" dur="10" fill="hold"/>
                                        <p:tgtEl>
                                          <p:spTgt spid="2">
                                            <p:txEl>
                                              <p:pRg st="1" end="1"/>
                                            </p:txEl>
                                          </p:spTgt>
                                        </p:tgtEl>
                                        <p:attrNameLst>
                                          <p:attrName>fillcolor</p:attrName>
                                        </p:attrNameLst>
                                      </p:cBhvr>
                                      <p:to>
                                        <p:clrVal>
                                          <a:srgbClr val="C00000"/>
                                        </p:clrVal>
                                      </p:to>
                                    </p:set>
                                    <p:set>
                                      <p:cBhvr>
                                        <p:cTn id="8" dur="10" fill="hold"/>
                                        <p:tgtEl>
                                          <p:spTgt spid="2">
                                            <p:txEl>
                                              <p:pRg st="1" end="1"/>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10" fill="hold"/>
                                        <p:tgtEl>
                                          <p:spTgt spid="2">
                                            <p:txEl>
                                              <p:pRg st="3" end="3"/>
                                            </p:txEl>
                                          </p:spTgt>
                                        </p:tgtEl>
                                        <p:attrNameLst>
                                          <p:attrName>style.color</p:attrName>
                                        </p:attrNameLst>
                                      </p:cBhvr>
                                      <p:to>
                                        <p:clrVal>
                                          <a:srgbClr val="C00000"/>
                                        </p:clrVal>
                                      </p:to>
                                    </p:set>
                                    <p:set>
                                      <p:cBhvr>
                                        <p:cTn id="13" dur="10" fill="hold"/>
                                        <p:tgtEl>
                                          <p:spTgt spid="2">
                                            <p:txEl>
                                              <p:pRg st="3" end="3"/>
                                            </p:txEl>
                                          </p:spTgt>
                                        </p:tgtEl>
                                        <p:attrNameLst>
                                          <p:attrName>fillcolor</p:attrName>
                                        </p:attrNameLst>
                                      </p:cBhvr>
                                      <p:to>
                                        <p:clrVal>
                                          <a:srgbClr val="C00000"/>
                                        </p:clrVal>
                                      </p:to>
                                    </p:set>
                                    <p:set>
                                      <p:cBhvr>
                                        <p:cTn id="14" dur="10" fill="hold"/>
                                        <p:tgtEl>
                                          <p:spTgt spid="2">
                                            <p:txEl>
                                              <p:pRg st="3" end="3"/>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10" fill="hold"/>
                                        <p:tgtEl>
                                          <p:spTgt spid="2">
                                            <p:txEl>
                                              <p:pRg st="4" end="4"/>
                                            </p:txEl>
                                          </p:spTgt>
                                        </p:tgtEl>
                                        <p:attrNameLst>
                                          <p:attrName>style.color</p:attrName>
                                        </p:attrNameLst>
                                      </p:cBhvr>
                                      <p:to>
                                        <p:clrVal>
                                          <a:srgbClr val="C00000"/>
                                        </p:clrVal>
                                      </p:to>
                                    </p:set>
                                    <p:set>
                                      <p:cBhvr>
                                        <p:cTn id="19" dur="10" fill="hold"/>
                                        <p:tgtEl>
                                          <p:spTgt spid="2">
                                            <p:txEl>
                                              <p:pRg st="4" end="4"/>
                                            </p:txEl>
                                          </p:spTgt>
                                        </p:tgtEl>
                                        <p:attrNameLst>
                                          <p:attrName>fillcolor</p:attrName>
                                        </p:attrNameLst>
                                      </p:cBhvr>
                                      <p:to>
                                        <p:clrVal>
                                          <a:srgbClr val="C00000"/>
                                        </p:clrVal>
                                      </p:to>
                                    </p:set>
                                    <p:set>
                                      <p:cBhvr>
                                        <p:cTn id="20" dur="10" fill="hold"/>
                                        <p:tgtEl>
                                          <p:spTgt spid="2">
                                            <p:txEl>
                                              <p:pRg st="4" end="4"/>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10" fill="hold"/>
                                        <p:tgtEl>
                                          <p:spTgt spid="2">
                                            <p:txEl>
                                              <p:pRg st="6" end="6"/>
                                            </p:txEl>
                                          </p:spTgt>
                                        </p:tgtEl>
                                        <p:attrNameLst>
                                          <p:attrName>style.color</p:attrName>
                                        </p:attrNameLst>
                                      </p:cBhvr>
                                      <p:to>
                                        <p:clrVal>
                                          <a:srgbClr val="C00000"/>
                                        </p:clrVal>
                                      </p:to>
                                    </p:set>
                                    <p:set>
                                      <p:cBhvr>
                                        <p:cTn id="25" dur="10" fill="hold"/>
                                        <p:tgtEl>
                                          <p:spTgt spid="2">
                                            <p:txEl>
                                              <p:pRg st="6" end="6"/>
                                            </p:txEl>
                                          </p:spTgt>
                                        </p:tgtEl>
                                        <p:attrNameLst>
                                          <p:attrName>fillcolor</p:attrName>
                                        </p:attrNameLst>
                                      </p:cBhvr>
                                      <p:to>
                                        <p:clrVal>
                                          <a:srgbClr val="C00000"/>
                                        </p:clrVal>
                                      </p:to>
                                    </p:set>
                                    <p:set>
                                      <p:cBhvr>
                                        <p:cTn id="26" dur="10" fill="hold"/>
                                        <p:tgtEl>
                                          <p:spTgt spid="2">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00100"/>
            <a:ext cx="8686799" cy="4495800"/>
          </a:xfrm>
        </p:spPr>
        <p:txBody>
          <a:bodyPr>
            <a:normAutofit fontScale="70000" lnSpcReduction="20000"/>
          </a:bodyPr>
          <a:lstStyle/>
          <a:p>
            <a:pPr>
              <a:buClr>
                <a:schemeClr val="tx2"/>
              </a:buClr>
              <a:buFont typeface="Wingdings" panose="05000000000000000000" pitchFamily="2" charset="2"/>
              <a:buChar char="Ø"/>
            </a:pPr>
            <a:r>
              <a:rPr lang="en-US" dirty="0">
                <a:latin typeface="+mj-lt"/>
              </a:rPr>
              <a:t>The FAC should be operational in a timely manner.  Certain incidents will require a sense of urgency in establishing the FAC to provide basic services as soon as possible. </a:t>
            </a:r>
          </a:p>
          <a:p>
            <a:pPr>
              <a:buClr>
                <a:schemeClr val="tx2"/>
              </a:buClr>
              <a:buFont typeface="Wingdings" panose="05000000000000000000" pitchFamily="2" charset="2"/>
              <a:buChar char="Ø"/>
            </a:pPr>
            <a:r>
              <a:rPr lang="en-US" dirty="0">
                <a:latin typeface="+mj-lt"/>
              </a:rPr>
              <a:t>There may be a need to provide a place for families to convene until an FAC is established. This may occur at a hospital, airport, or other community site.</a:t>
            </a:r>
          </a:p>
          <a:p>
            <a:pPr>
              <a:buClr>
                <a:schemeClr val="tx2"/>
              </a:buClr>
              <a:buFont typeface="Wingdings" panose="05000000000000000000" pitchFamily="2" charset="2"/>
              <a:buChar char="Ø"/>
            </a:pPr>
            <a:r>
              <a:rPr lang="en-US" dirty="0">
                <a:latin typeface="+mj-lt"/>
              </a:rPr>
              <a:t>The FAC may need to operate extended hours during the initial days or weeks after an incident.</a:t>
            </a:r>
          </a:p>
          <a:p>
            <a:pPr>
              <a:buClr>
                <a:schemeClr val="tx2"/>
              </a:buClr>
              <a:buFont typeface="Wingdings" panose="05000000000000000000" pitchFamily="2" charset="2"/>
              <a:buChar char="Ø"/>
            </a:pPr>
            <a:r>
              <a:rPr lang="en-US" dirty="0">
                <a:latin typeface="+mj-lt"/>
              </a:rPr>
              <a:t>The FAC will NOT serve as an overnight shelter.  </a:t>
            </a:r>
          </a:p>
          <a:p>
            <a:pPr>
              <a:buClr>
                <a:schemeClr val="tx2"/>
              </a:buClr>
              <a:buFont typeface="Wingdings" panose="05000000000000000000" pitchFamily="2" charset="2"/>
              <a:buChar char="Ø"/>
            </a:pPr>
            <a:r>
              <a:rPr lang="en-US" dirty="0">
                <a:latin typeface="+mj-lt"/>
              </a:rPr>
              <a:t>Large media presence will necessitate on-site public information officer (PIO) assistance.</a:t>
            </a:r>
          </a:p>
          <a:p>
            <a:pPr>
              <a:buClr>
                <a:schemeClr val="tx2"/>
              </a:buClr>
              <a:buFont typeface="Wingdings" panose="05000000000000000000" pitchFamily="2" charset="2"/>
              <a:buChar char="Ø"/>
            </a:pPr>
            <a:r>
              <a:rPr lang="en-US" dirty="0">
                <a:latin typeface="+mj-lt"/>
              </a:rPr>
              <a:t>This regional plan is designed to facilitate collaboration and coordination in a regional response without any presumption of a regional funding source; financial costs to responding jurisdictions will be borne in a manner similar to any response or recovery effort.  The funding source for the FAC operations may not be known at the time the FAC is opened.</a:t>
            </a:r>
          </a:p>
          <a:p>
            <a:pPr>
              <a:buClr>
                <a:schemeClr val="tx2"/>
              </a:buClr>
              <a:buFont typeface="Wingdings" panose="05000000000000000000" pitchFamily="2" charset="2"/>
              <a:buChar char="Ø"/>
            </a:pPr>
            <a:r>
              <a:rPr lang="en-US" dirty="0">
                <a:latin typeface="+mj-lt"/>
              </a:rPr>
              <a:t>Donations will not be accepted or processed at the FAC.   </a:t>
            </a:r>
          </a:p>
          <a:p>
            <a:pPr>
              <a:buClr>
                <a:schemeClr val="tx2"/>
              </a:buClr>
              <a:buFont typeface="Wingdings" panose="05000000000000000000" pitchFamily="2" charset="2"/>
              <a:buChar char="Ø"/>
            </a:pPr>
            <a:r>
              <a:rPr lang="en-US" dirty="0">
                <a:latin typeface="+mj-lt"/>
              </a:rPr>
              <a:t>Photography should not be allowed in any part of the FAC.</a:t>
            </a:r>
          </a:p>
        </p:txBody>
      </p:sp>
      <p:sp>
        <p:nvSpPr>
          <p:cNvPr id="5" name="Slide Number Placeholder 4"/>
          <p:cNvSpPr>
            <a:spLocks noGrp="1"/>
          </p:cNvSpPr>
          <p:nvPr>
            <p:ph type="sldNum" sz="quarter" idx="12"/>
          </p:nvPr>
        </p:nvSpPr>
        <p:spPr/>
        <p:txBody>
          <a:bodyPr/>
          <a:lstStyle/>
          <a:p>
            <a:fld id="{F7886C9C-DC18-4195-8FD5-A50AA931D419}" type="slidenum">
              <a:rPr lang="en-US" smtClean="0"/>
              <a:pPr/>
              <a:t>27</a:t>
            </a:fld>
            <a:endParaRPr lang="en-US"/>
          </a:p>
        </p:txBody>
      </p:sp>
      <p:sp>
        <p:nvSpPr>
          <p:cNvPr id="6" name="Title 5"/>
          <p:cNvSpPr>
            <a:spLocks noGrp="1"/>
          </p:cNvSpPr>
          <p:nvPr>
            <p:ph type="title"/>
          </p:nvPr>
        </p:nvSpPr>
        <p:spPr>
          <a:xfrm>
            <a:off x="609600" y="-38100"/>
            <a:ext cx="8229600" cy="889000"/>
          </a:xfrm>
        </p:spPr>
        <p:txBody>
          <a:bodyPr/>
          <a:lstStyle/>
          <a:p>
            <a:pPr algn="ctr"/>
            <a:r>
              <a:rPr lang="en-US" b="1" dirty="0">
                <a:latin typeface="Franklin Gothic Medium Cond" panose="020B0606030402020204" pitchFamily="34" charset="0"/>
              </a:rPr>
              <a:t>ASSUMPTIONS (cont.)</a:t>
            </a:r>
            <a:endParaRPr lang="en-US" dirty="0">
              <a:latin typeface="Franklin Gothic Medium Cond" panose="020B0606030402020204" pitchFamily="34" charset="0"/>
            </a:endParaRPr>
          </a:p>
        </p:txBody>
      </p:sp>
    </p:spTree>
    <p:extLst>
      <p:ext uri="{BB962C8B-B14F-4D97-AF65-F5344CB8AC3E}">
        <p14:creationId xmlns:p14="http://schemas.microsoft.com/office/powerpoint/2010/main" val="164696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10" fill="hold"/>
                                        <p:tgtEl>
                                          <p:spTgt spid="2">
                                            <p:txEl>
                                              <p:pRg st="3" end="3"/>
                                            </p:txEl>
                                          </p:spTgt>
                                        </p:tgtEl>
                                        <p:attrNameLst>
                                          <p:attrName>style.color</p:attrName>
                                        </p:attrNameLst>
                                      </p:cBhvr>
                                      <p:to>
                                        <p:clrVal>
                                          <a:srgbClr val="C00000"/>
                                        </p:clrVal>
                                      </p:to>
                                    </p:set>
                                    <p:set>
                                      <p:cBhvr>
                                        <p:cTn id="7" dur="10" fill="hold"/>
                                        <p:tgtEl>
                                          <p:spTgt spid="2">
                                            <p:txEl>
                                              <p:pRg st="3" end="3"/>
                                            </p:txEl>
                                          </p:spTgt>
                                        </p:tgtEl>
                                        <p:attrNameLst>
                                          <p:attrName>fillcolor</p:attrName>
                                        </p:attrNameLst>
                                      </p:cBhvr>
                                      <p:to>
                                        <p:clrVal>
                                          <a:srgbClr val="C00000"/>
                                        </p:clrVal>
                                      </p:to>
                                    </p:set>
                                    <p:set>
                                      <p:cBhvr>
                                        <p:cTn id="8" dur="10" fill="hold"/>
                                        <p:tgtEl>
                                          <p:spTgt spid="2">
                                            <p:txEl>
                                              <p:pRg st="3" end="3"/>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10" fill="hold"/>
                                        <p:tgtEl>
                                          <p:spTgt spid="2">
                                            <p:txEl>
                                              <p:pRg st="4" end="4"/>
                                            </p:txEl>
                                          </p:spTgt>
                                        </p:tgtEl>
                                        <p:attrNameLst>
                                          <p:attrName>style.color</p:attrName>
                                        </p:attrNameLst>
                                      </p:cBhvr>
                                      <p:to>
                                        <p:clrVal>
                                          <a:srgbClr val="C00000"/>
                                        </p:clrVal>
                                      </p:to>
                                    </p:set>
                                    <p:set>
                                      <p:cBhvr>
                                        <p:cTn id="13" dur="10" fill="hold"/>
                                        <p:tgtEl>
                                          <p:spTgt spid="2">
                                            <p:txEl>
                                              <p:pRg st="4" end="4"/>
                                            </p:txEl>
                                          </p:spTgt>
                                        </p:tgtEl>
                                        <p:attrNameLst>
                                          <p:attrName>fillcolor</p:attrName>
                                        </p:attrNameLst>
                                      </p:cBhvr>
                                      <p:to>
                                        <p:clrVal>
                                          <a:srgbClr val="C00000"/>
                                        </p:clrVal>
                                      </p:to>
                                    </p:set>
                                    <p:set>
                                      <p:cBhvr>
                                        <p:cTn id="14" dur="10" fill="hold"/>
                                        <p:tgtEl>
                                          <p:spTgt spid="2">
                                            <p:txEl>
                                              <p:pRg st="4" end="4"/>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10" fill="hold"/>
                                        <p:tgtEl>
                                          <p:spTgt spid="2">
                                            <p:txEl>
                                              <p:pRg st="5" end="5"/>
                                            </p:txEl>
                                          </p:spTgt>
                                        </p:tgtEl>
                                        <p:attrNameLst>
                                          <p:attrName>style.color</p:attrName>
                                        </p:attrNameLst>
                                      </p:cBhvr>
                                      <p:to>
                                        <p:clrVal>
                                          <a:srgbClr val="C00000"/>
                                        </p:clrVal>
                                      </p:to>
                                    </p:set>
                                    <p:set>
                                      <p:cBhvr>
                                        <p:cTn id="19" dur="10" fill="hold"/>
                                        <p:tgtEl>
                                          <p:spTgt spid="2">
                                            <p:txEl>
                                              <p:pRg st="5" end="5"/>
                                            </p:txEl>
                                          </p:spTgt>
                                        </p:tgtEl>
                                        <p:attrNameLst>
                                          <p:attrName>fillcolor</p:attrName>
                                        </p:attrNameLst>
                                      </p:cBhvr>
                                      <p:to>
                                        <p:clrVal>
                                          <a:srgbClr val="C00000"/>
                                        </p:clrVal>
                                      </p:to>
                                    </p:set>
                                    <p:set>
                                      <p:cBhvr>
                                        <p:cTn id="20" dur="10" fill="hold"/>
                                        <p:tgtEl>
                                          <p:spTgt spid="2">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8908" y="1051559"/>
            <a:ext cx="8560292" cy="4244341"/>
          </a:xfrm>
        </p:spPr>
        <p:txBody>
          <a:bodyPr>
            <a:normAutofit fontScale="70000" lnSpcReduction="20000"/>
          </a:bodyPr>
          <a:lstStyle/>
          <a:p>
            <a:pPr marL="45720" lvl="0" indent="0" algn="ctr">
              <a:buClr>
                <a:schemeClr val="tx2"/>
              </a:buClr>
              <a:buNone/>
            </a:pPr>
            <a:r>
              <a:rPr lang="en-US" b="1" dirty="0">
                <a:latin typeface="+mj-lt"/>
              </a:rPr>
              <a:t>Family Concerns</a:t>
            </a:r>
          </a:p>
          <a:p>
            <a:pPr marL="45720" lvl="0" indent="0">
              <a:buClr>
                <a:schemeClr val="tx2"/>
              </a:buClr>
              <a:buNone/>
            </a:pPr>
            <a:endParaRPr lang="en-US" dirty="0">
              <a:latin typeface="+mj-lt"/>
            </a:endParaRPr>
          </a:p>
          <a:p>
            <a:pPr>
              <a:buClr>
                <a:schemeClr val="tx2"/>
              </a:buClr>
              <a:buFont typeface="Wingdings" panose="05000000000000000000" pitchFamily="2" charset="2"/>
              <a:buChar char="Ø"/>
            </a:pPr>
            <a:r>
              <a:rPr lang="en-US" dirty="0">
                <a:latin typeface="+mj-lt"/>
              </a:rPr>
              <a:t>Family members will have high expectations regarding the:</a:t>
            </a:r>
          </a:p>
          <a:p>
            <a:pPr lvl="1">
              <a:buClr>
                <a:schemeClr val="tx2"/>
              </a:buClr>
              <a:buFont typeface="Wingdings" panose="05000000000000000000" pitchFamily="2" charset="2"/>
              <a:buChar char="Ø"/>
            </a:pPr>
            <a:r>
              <a:rPr lang="en-US" dirty="0">
                <a:latin typeface="+mj-lt"/>
              </a:rPr>
              <a:t>identification of the deceased;</a:t>
            </a:r>
          </a:p>
          <a:p>
            <a:pPr lvl="1">
              <a:buClr>
                <a:schemeClr val="tx2"/>
              </a:buClr>
              <a:buFont typeface="Wingdings" panose="05000000000000000000" pitchFamily="2" charset="2"/>
              <a:buChar char="Ø"/>
            </a:pPr>
            <a:r>
              <a:rPr lang="en-US" dirty="0">
                <a:latin typeface="+mj-lt"/>
              </a:rPr>
              <a:t>return of their loved ones to them; and</a:t>
            </a:r>
          </a:p>
          <a:p>
            <a:pPr lvl="1">
              <a:buClr>
                <a:schemeClr val="tx2"/>
              </a:buClr>
              <a:buFont typeface="Wingdings" panose="05000000000000000000" pitchFamily="2" charset="2"/>
              <a:buChar char="Ø"/>
            </a:pPr>
            <a:r>
              <a:rPr lang="en-US" dirty="0">
                <a:latin typeface="+mj-lt"/>
              </a:rPr>
              <a:t>ongoing information and updates</a:t>
            </a:r>
          </a:p>
          <a:p>
            <a:pPr lvl="2">
              <a:buClr>
                <a:schemeClr val="tx2"/>
              </a:buClr>
              <a:buFont typeface="Wingdings" panose="05000000000000000000" pitchFamily="2" charset="2"/>
              <a:buChar char="Ø"/>
            </a:pPr>
            <a:r>
              <a:rPr lang="en-US" dirty="0">
                <a:latin typeface="+mj-lt"/>
              </a:rPr>
              <a:t>victim ID may take days, weeks or more depending on the nature of the incident</a:t>
            </a:r>
          </a:p>
          <a:p>
            <a:pPr>
              <a:buClr>
                <a:schemeClr val="tx2"/>
              </a:buClr>
              <a:buFont typeface="Wingdings" panose="05000000000000000000" pitchFamily="2" charset="2"/>
              <a:buChar char="Ø"/>
            </a:pPr>
            <a:r>
              <a:rPr lang="en-US" dirty="0">
                <a:latin typeface="+mj-lt"/>
              </a:rPr>
              <a:t>Families and individuals will not grieve or process information in the same way.  </a:t>
            </a:r>
          </a:p>
          <a:p>
            <a:pPr>
              <a:buClr>
                <a:schemeClr val="tx2"/>
              </a:buClr>
              <a:buFont typeface="Wingdings" panose="05000000000000000000" pitchFamily="2" charset="2"/>
              <a:buChar char="Ø"/>
            </a:pPr>
            <a:r>
              <a:rPr lang="en-US" dirty="0">
                <a:latin typeface="+mj-lt"/>
              </a:rPr>
              <a:t>Ethnic and cultural traditions will be important factors in how families grieve.  </a:t>
            </a:r>
          </a:p>
          <a:p>
            <a:pPr>
              <a:buClr>
                <a:schemeClr val="tx2"/>
              </a:buClr>
              <a:buFont typeface="Wingdings" panose="05000000000000000000" pitchFamily="2" charset="2"/>
              <a:buChar char="Ø"/>
            </a:pPr>
            <a:r>
              <a:rPr lang="en-US" dirty="0">
                <a:latin typeface="+mj-lt"/>
              </a:rPr>
              <a:t>Family members who live afar may travel to the FAC and need assistance with basic resources such as lodging, toiletries, clothes, prescriptions, etc.</a:t>
            </a:r>
          </a:p>
          <a:p>
            <a:pPr>
              <a:buClr>
                <a:schemeClr val="tx2"/>
              </a:buClr>
              <a:buFont typeface="Wingdings" panose="05000000000000000000" pitchFamily="2" charset="2"/>
              <a:buChar char="Ø"/>
            </a:pPr>
            <a:r>
              <a:rPr lang="en-US" dirty="0">
                <a:latin typeface="+mj-lt"/>
              </a:rPr>
              <a:t>Family interviews will need to be conducted with multiple family members in order to collect sufficient ante mortem information to assist with victim identification.</a:t>
            </a:r>
          </a:p>
          <a:p>
            <a:pPr>
              <a:buClr>
                <a:schemeClr val="tx2"/>
              </a:buClr>
              <a:buFont typeface="Wingdings" panose="05000000000000000000" pitchFamily="2" charset="2"/>
              <a:buChar char="Ø"/>
            </a:pPr>
            <a:r>
              <a:rPr lang="en-US" dirty="0">
                <a:latin typeface="+mj-lt"/>
              </a:rPr>
              <a:t>Media will want to access the FAC and some family members will want to speak with them and some will not.</a:t>
            </a:r>
          </a:p>
        </p:txBody>
      </p:sp>
      <p:sp>
        <p:nvSpPr>
          <p:cNvPr id="5" name="Slide Number Placeholder 4"/>
          <p:cNvSpPr>
            <a:spLocks noGrp="1"/>
          </p:cNvSpPr>
          <p:nvPr>
            <p:ph type="sldNum" sz="quarter" idx="12"/>
          </p:nvPr>
        </p:nvSpPr>
        <p:spPr/>
        <p:txBody>
          <a:bodyPr/>
          <a:lstStyle/>
          <a:p>
            <a:fld id="{F7886C9C-DC18-4195-8FD5-A50AA931D419}" type="slidenum">
              <a:rPr lang="en-US" smtClean="0"/>
              <a:pPr/>
              <a:t>28</a:t>
            </a:fld>
            <a:endParaRPr lang="en-US"/>
          </a:p>
        </p:txBody>
      </p:sp>
      <p:sp>
        <p:nvSpPr>
          <p:cNvPr id="6" name="Title 5"/>
          <p:cNvSpPr>
            <a:spLocks noGrp="1"/>
          </p:cNvSpPr>
          <p:nvPr>
            <p:ph type="title"/>
          </p:nvPr>
        </p:nvSpPr>
        <p:spPr>
          <a:xfrm>
            <a:off x="533400" y="114300"/>
            <a:ext cx="8229600" cy="889000"/>
          </a:xfrm>
        </p:spPr>
        <p:txBody>
          <a:bodyPr/>
          <a:lstStyle/>
          <a:p>
            <a:pPr algn="ctr"/>
            <a:r>
              <a:rPr lang="en-US" b="1" dirty="0">
                <a:latin typeface="Franklin Gothic Medium Cond" panose="020B0606030402020204" pitchFamily="34" charset="0"/>
              </a:rPr>
              <a:t>ASSUMPTIONS (cont.)</a:t>
            </a:r>
            <a:endParaRPr lang="en-US" dirty="0">
              <a:latin typeface="Franklin Gothic Medium Cond" panose="020B0606030402020204" pitchFamily="34" charset="0"/>
            </a:endParaRPr>
          </a:p>
        </p:txBody>
      </p:sp>
    </p:spTree>
    <p:extLst>
      <p:ext uri="{BB962C8B-B14F-4D97-AF65-F5344CB8AC3E}">
        <p14:creationId xmlns:p14="http://schemas.microsoft.com/office/powerpoint/2010/main" val="12582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97000"/>
            <a:ext cx="8686800" cy="3604260"/>
          </a:xfrm>
        </p:spPr>
        <p:txBody>
          <a:bodyPr>
            <a:normAutofit fontScale="92500"/>
          </a:bodyPr>
          <a:lstStyle/>
          <a:p>
            <a:r>
              <a:rPr lang="en-US" dirty="0">
                <a:latin typeface="+mj-lt"/>
              </a:rPr>
              <a:t>Establishment and operation of a FAC where:</a:t>
            </a:r>
          </a:p>
          <a:p>
            <a:pPr marL="1051560" lvl="2" indent="-457200">
              <a:buClr>
                <a:schemeClr val="tx2"/>
              </a:buClr>
              <a:buFont typeface="+mj-lt"/>
              <a:buAutoNum type="arabicPeriod"/>
            </a:pPr>
            <a:r>
              <a:rPr lang="en-US" dirty="0">
                <a:latin typeface="+mj-lt"/>
              </a:rPr>
              <a:t>It is anticipated that the operation of the FAC will exceed local resources</a:t>
            </a:r>
          </a:p>
          <a:p>
            <a:pPr marL="1051560" lvl="2" indent="-457200">
              <a:buClr>
                <a:schemeClr val="tx2"/>
              </a:buClr>
              <a:buFont typeface="+mj-lt"/>
              <a:buAutoNum type="arabicPeriod"/>
            </a:pPr>
            <a:r>
              <a:rPr lang="en-US" dirty="0">
                <a:latin typeface="+mj-lt"/>
              </a:rPr>
              <a:t>Standard mutual aid requests to neighboring municipalities alone will be insufficient</a:t>
            </a:r>
          </a:p>
          <a:p>
            <a:pPr marL="1051560" lvl="2" indent="-457200">
              <a:buClr>
                <a:schemeClr val="tx2"/>
              </a:buClr>
              <a:buFont typeface="+mj-lt"/>
              <a:buAutoNum type="arabicPeriod"/>
            </a:pPr>
            <a:r>
              <a:rPr lang="en-US" dirty="0">
                <a:latin typeface="+mj-lt"/>
              </a:rPr>
              <a:t>A specific request for the deployment of regional resources to stand up an FAC has been made by the municipality where the incident is located</a:t>
            </a:r>
          </a:p>
          <a:p>
            <a:pPr marL="594360" lvl="2" indent="0">
              <a:buNone/>
            </a:pPr>
            <a:endParaRPr lang="en-US" dirty="0">
              <a:latin typeface="+mj-lt"/>
            </a:endParaRPr>
          </a:p>
          <a:p>
            <a:r>
              <a:rPr lang="en-US" dirty="0">
                <a:latin typeface="+mj-lt"/>
              </a:rPr>
              <a:t>Certain incidents will result in the activation of a Joint Family Support Operations Center and/or FAC by federal agencies.   Those operations are beyond the scope of this plan.  </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29</a:t>
            </a:fld>
            <a:endParaRPr lang="en-US"/>
          </a:p>
        </p:txBody>
      </p:sp>
      <p:sp>
        <p:nvSpPr>
          <p:cNvPr id="6" name="Title 5"/>
          <p:cNvSpPr>
            <a:spLocks noGrp="1"/>
          </p:cNvSpPr>
          <p:nvPr>
            <p:ph type="title"/>
          </p:nvPr>
        </p:nvSpPr>
        <p:spPr>
          <a:xfrm>
            <a:off x="457200" y="139700"/>
            <a:ext cx="8229600" cy="889000"/>
          </a:xfrm>
        </p:spPr>
        <p:txBody>
          <a:bodyPr/>
          <a:lstStyle/>
          <a:p>
            <a:pPr algn="ctr"/>
            <a:r>
              <a:rPr lang="en-US" b="1" dirty="0">
                <a:latin typeface="Franklin Gothic Medium Cond" panose="020B0606030402020204" pitchFamily="34" charset="0"/>
              </a:rPr>
              <a:t>SCOPE</a:t>
            </a:r>
          </a:p>
        </p:txBody>
      </p:sp>
    </p:spTree>
    <p:extLst>
      <p:ext uri="{BB962C8B-B14F-4D97-AF65-F5344CB8AC3E}">
        <p14:creationId xmlns:p14="http://schemas.microsoft.com/office/powerpoint/2010/main" val="252295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28700"/>
            <a:ext cx="8560292" cy="4257041"/>
          </a:xfrm>
        </p:spPr>
        <p:txBody>
          <a:bodyPr>
            <a:noAutofit/>
          </a:bodyPr>
          <a:lstStyle/>
          <a:p>
            <a:r>
              <a:rPr lang="en-US" sz="1600" dirty="0">
                <a:latin typeface="+mj-lt"/>
              </a:rPr>
              <a:t>Best location will largely be contingent upon the type of incident and the number of fatalities</a:t>
            </a:r>
          </a:p>
          <a:p>
            <a:endParaRPr lang="en-US" sz="1600" dirty="0">
              <a:latin typeface="+mj-lt"/>
            </a:endParaRPr>
          </a:p>
          <a:p>
            <a:r>
              <a:rPr lang="en-US" sz="1600" dirty="0">
                <a:latin typeface="+mj-lt"/>
              </a:rPr>
              <a:t>Local officials may conduct assessments to pre-determine potential sites</a:t>
            </a:r>
          </a:p>
          <a:p>
            <a:pPr lvl="1"/>
            <a:r>
              <a:rPr lang="en-US" sz="1600" dirty="0">
                <a:latin typeface="+mj-lt"/>
              </a:rPr>
              <a:t>Local EMDs &amp; LHD </a:t>
            </a:r>
          </a:p>
          <a:p>
            <a:pPr lvl="1"/>
            <a:r>
              <a:rPr lang="en-US" sz="1600" dirty="0">
                <a:solidFill>
                  <a:schemeClr val="accent1"/>
                </a:solidFill>
                <a:latin typeface="+mj-lt"/>
              </a:rPr>
              <a:t>Appendix B: Facility Agreement</a:t>
            </a:r>
          </a:p>
          <a:p>
            <a:endParaRPr lang="en-US" sz="1600" dirty="0">
              <a:latin typeface="+mj-lt"/>
            </a:endParaRPr>
          </a:p>
          <a:p>
            <a:r>
              <a:rPr lang="en-US" sz="1600" dirty="0">
                <a:latin typeface="+mj-lt"/>
              </a:rPr>
              <a:t>Consider</a:t>
            </a:r>
            <a:r>
              <a:rPr lang="en-US" sz="1600" b="1" dirty="0">
                <a:latin typeface="+mj-lt"/>
              </a:rPr>
              <a:t> public</a:t>
            </a:r>
            <a:r>
              <a:rPr lang="en-US" sz="1600" dirty="0">
                <a:latin typeface="+mj-lt"/>
              </a:rPr>
              <a:t> (e.g., municipal facilities) and </a:t>
            </a:r>
            <a:r>
              <a:rPr lang="en-US" sz="1600" b="1" dirty="0">
                <a:latin typeface="+mj-lt"/>
              </a:rPr>
              <a:t>private</a:t>
            </a:r>
            <a:r>
              <a:rPr lang="en-US" sz="1600" dirty="0">
                <a:latin typeface="+mj-lt"/>
              </a:rPr>
              <a:t> (e.g., hotels with conference centers) venues</a:t>
            </a:r>
          </a:p>
          <a:p>
            <a:endParaRPr lang="en-US" sz="1600" dirty="0">
              <a:latin typeface="+mj-lt"/>
            </a:endParaRPr>
          </a:p>
          <a:p>
            <a:r>
              <a:rPr lang="en-US" sz="1600" dirty="0">
                <a:latin typeface="+mj-lt"/>
              </a:rPr>
              <a:t>If a FAC is being considered outside the jurisdiction of the primary incident scene, the requesting EMD must contact the EMD of the desired jurisdiction for the FAC to approve and coordinate such operations </a:t>
            </a:r>
          </a:p>
          <a:p>
            <a:endParaRPr lang="en-US" sz="1600" dirty="0">
              <a:latin typeface="+mj-lt"/>
            </a:endParaRPr>
          </a:p>
          <a:p>
            <a:r>
              <a:rPr lang="en-US" sz="1800" dirty="0">
                <a:solidFill>
                  <a:schemeClr val="accent1"/>
                </a:solidFill>
                <a:latin typeface="+mj-lt"/>
              </a:rPr>
              <a:t>Appendix D: Activation Checklist and Appendix E: Facility Opening &amp; Closing Form</a:t>
            </a:r>
          </a:p>
        </p:txBody>
      </p:sp>
      <p:sp>
        <p:nvSpPr>
          <p:cNvPr id="5" name="Slide Number Placeholder 4"/>
          <p:cNvSpPr>
            <a:spLocks noGrp="1"/>
          </p:cNvSpPr>
          <p:nvPr>
            <p:ph type="sldNum" sz="quarter" idx="12"/>
          </p:nvPr>
        </p:nvSpPr>
        <p:spPr/>
        <p:txBody>
          <a:bodyPr/>
          <a:lstStyle/>
          <a:p>
            <a:fld id="{F7886C9C-DC18-4195-8FD5-A50AA931D419}" type="slidenum">
              <a:rPr lang="en-US" smtClean="0"/>
              <a:pPr/>
              <a:t>30</a:t>
            </a:fld>
            <a:endParaRPr lang="en-US"/>
          </a:p>
        </p:txBody>
      </p:sp>
      <p:sp>
        <p:nvSpPr>
          <p:cNvPr id="6" name="Title 5"/>
          <p:cNvSpPr>
            <a:spLocks noGrp="1"/>
          </p:cNvSpPr>
          <p:nvPr>
            <p:ph type="title"/>
          </p:nvPr>
        </p:nvSpPr>
        <p:spPr>
          <a:xfrm>
            <a:off x="609600" y="-38100"/>
            <a:ext cx="8229600" cy="889000"/>
          </a:xfrm>
        </p:spPr>
        <p:txBody>
          <a:bodyPr>
            <a:normAutofit/>
          </a:bodyPr>
          <a:lstStyle/>
          <a:p>
            <a:pPr algn="ctr"/>
            <a:r>
              <a:rPr lang="en-US" b="1" dirty="0">
                <a:latin typeface="Franklin Gothic Medium Cond" panose="020B0606030402020204" pitchFamily="34" charset="0"/>
              </a:rPr>
              <a:t>SITE REQUIREMENTS</a:t>
            </a:r>
          </a:p>
        </p:txBody>
      </p:sp>
    </p:spTree>
    <p:extLst>
      <p:ext uri="{BB962C8B-B14F-4D97-AF65-F5344CB8AC3E}">
        <p14:creationId xmlns:p14="http://schemas.microsoft.com/office/powerpoint/2010/main" val="17647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62100"/>
            <a:ext cx="8229600" cy="3604260"/>
          </a:xfrm>
        </p:spPr>
        <p:txBody>
          <a:bodyPr>
            <a:normAutofit/>
          </a:bodyPr>
          <a:lstStyle/>
          <a:p>
            <a:r>
              <a:rPr lang="en-US" sz="2000" dirty="0">
                <a:latin typeface="Arial Narrow" panose="020B0606020202030204" pitchFamily="34" charset="0"/>
              </a:rPr>
              <a:t>Should be made prior to starting operations</a:t>
            </a:r>
          </a:p>
          <a:p>
            <a:pPr marL="45720" indent="0">
              <a:buNone/>
            </a:pPr>
            <a:endParaRPr lang="en-US" sz="2000" dirty="0">
              <a:latin typeface="Arial Narrow" panose="020B0606020202030204" pitchFamily="34" charset="0"/>
            </a:endParaRPr>
          </a:p>
          <a:p>
            <a:r>
              <a:rPr lang="en-US" sz="2000" dirty="0">
                <a:latin typeface="Arial Narrow" panose="020B0606020202030204" pitchFamily="34" charset="0"/>
              </a:rPr>
              <a:t>Law Enforcement is responsible for assessment, unless they have delegated the task to another qualified entity</a:t>
            </a:r>
          </a:p>
          <a:p>
            <a:pPr marL="45720" indent="0">
              <a:buNone/>
            </a:pPr>
            <a:endParaRPr lang="en-US" sz="2000" dirty="0">
              <a:latin typeface="Arial Narrow" panose="020B0606020202030204" pitchFamily="34" charset="0"/>
            </a:endParaRPr>
          </a:p>
          <a:p>
            <a:r>
              <a:rPr lang="en-US" sz="2000" dirty="0">
                <a:latin typeface="Arial Narrow" panose="020B0606020202030204" pitchFamily="34" charset="0"/>
              </a:rPr>
              <a:t>Plan include general outline of basic security assessment</a:t>
            </a:r>
          </a:p>
          <a:p>
            <a:pPr marL="45720" indent="0">
              <a:buNone/>
            </a:pPr>
            <a:endParaRPr lang="en-US" sz="2000" dirty="0">
              <a:latin typeface="Arial Narrow" panose="020B0606020202030204" pitchFamily="34" charset="0"/>
            </a:endParaRPr>
          </a:p>
          <a:p>
            <a:r>
              <a:rPr lang="en-US" sz="2000" dirty="0">
                <a:solidFill>
                  <a:schemeClr val="accent1"/>
                </a:solidFill>
                <a:latin typeface="Arial Narrow" panose="020B0606020202030204" pitchFamily="34" charset="0"/>
              </a:rPr>
              <a:t>Appendix F: Site Assessment Worksheet</a:t>
            </a:r>
          </a:p>
          <a:p>
            <a:pPr marL="45720" indent="0">
              <a:buNone/>
            </a:pPr>
            <a:endParaRPr lang="en-US" dirty="0">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31</a:t>
            </a:fld>
            <a:endParaRPr lang="en-US"/>
          </a:p>
        </p:txBody>
      </p:sp>
      <p:sp>
        <p:nvSpPr>
          <p:cNvPr id="6" name="Title 5"/>
          <p:cNvSpPr>
            <a:spLocks noGrp="1"/>
          </p:cNvSpPr>
          <p:nvPr>
            <p:ph type="title"/>
          </p:nvPr>
        </p:nvSpPr>
        <p:spPr>
          <a:xfrm>
            <a:off x="609600" y="139700"/>
            <a:ext cx="8229600" cy="889000"/>
          </a:xfrm>
        </p:spPr>
        <p:txBody>
          <a:bodyPr>
            <a:normAutofit/>
          </a:bodyPr>
          <a:lstStyle/>
          <a:p>
            <a:pPr algn="ctr"/>
            <a:r>
              <a:rPr lang="en-US" b="1" dirty="0">
                <a:latin typeface="Franklin Gothic Medium Cond" panose="020B0606030402020204" pitchFamily="34" charset="0"/>
              </a:rPr>
              <a:t>SITE SECURITY ASSESSMENT</a:t>
            </a:r>
          </a:p>
        </p:txBody>
      </p:sp>
    </p:spTree>
    <p:extLst>
      <p:ext uri="{BB962C8B-B14F-4D97-AF65-F5344CB8AC3E}">
        <p14:creationId xmlns:p14="http://schemas.microsoft.com/office/powerpoint/2010/main" val="2606340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2724D9-00BD-4273-977E-9C2ED168D840}"/>
              </a:ext>
            </a:extLst>
          </p:cNvPr>
          <p:cNvPicPr>
            <a:picLocks noChangeAspect="1"/>
          </p:cNvPicPr>
          <p:nvPr/>
        </p:nvPicPr>
        <p:blipFill rotWithShape="1">
          <a:blip r:embed="rId3"/>
          <a:srcRect l="13281" t="23887" r="51836" b="7522"/>
          <a:stretch/>
        </p:blipFill>
        <p:spPr>
          <a:xfrm>
            <a:off x="4343400" y="935037"/>
            <a:ext cx="4648200" cy="4589463"/>
          </a:xfrm>
          <a:prstGeom prst="rect">
            <a:avLst/>
          </a:prstGeom>
        </p:spPr>
      </p:pic>
      <p:sp>
        <p:nvSpPr>
          <p:cNvPr id="2" name="Content Placeholder 1"/>
          <p:cNvSpPr>
            <a:spLocks noGrp="1"/>
          </p:cNvSpPr>
          <p:nvPr>
            <p:ph idx="1"/>
          </p:nvPr>
        </p:nvSpPr>
        <p:spPr>
          <a:xfrm>
            <a:off x="152400" y="1174751"/>
            <a:ext cx="4343401" cy="4349749"/>
          </a:xfrm>
        </p:spPr>
        <p:txBody>
          <a:bodyPr>
            <a:normAutofit/>
          </a:bodyPr>
          <a:lstStyle/>
          <a:p>
            <a:r>
              <a:rPr lang="en-US" sz="2000" dirty="0">
                <a:latin typeface="+mj-lt"/>
              </a:rPr>
              <a:t>Overall leadership of the FAC will be assigned by Incident Command and integrated into the ICS Organization</a:t>
            </a:r>
          </a:p>
          <a:p>
            <a:pPr marL="45720" indent="0">
              <a:buNone/>
            </a:pPr>
            <a:endParaRPr lang="en-US" sz="2000" dirty="0">
              <a:latin typeface="+mj-lt"/>
            </a:endParaRPr>
          </a:p>
          <a:p>
            <a:pPr marL="45720" indent="0">
              <a:buNone/>
            </a:pPr>
            <a:endParaRPr lang="en-US" sz="2000" dirty="0">
              <a:latin typeface="+mj-lt"/>
            </a:endParaRPr>
          </a:p>
          <a:p>
            <a:r>
              <a:rPr lang="en-US" sz="2000" dirty="0">
                <a:solidFill>
                  <a:schemeClr val="accent1"/>
                </a:solidFill>
                <a:latin typeface="+mj-lt"/>
              </a:rPr>
              <a:t>Appendix G: Sample FAC Organizational Chart </a:t>
            </a:r>
          </a:p>
          <a:p>
            <a:pPr marL="45720" indent="0">
              <a:buNone/>
            </a:pPr>
            <a:endParaRPr lang="en-US" sz="2000" dirty="0">
              <a:solidFill>
                <a:schemeClr val="accent1"/>
              </a:solidFill>
              <a:latin typeface="+mj-lt"/>
            </a:endParaRPr>
          </a:p>
          <a:p>
            <a:r>
              <a:rPr lang="en-US" sz="2000" dirty="0">
                <a:solidFill>
                  <a:schemeClr val="accent1"/>
                </a:solidFill>
                <a:latin typeface="+mj-lt"/>
              </a:rPr>
              <a:t>Appendix H: Staff Determination Tool</a:t>
            </a:r>
          </a:p>
          <a:p>
            <a:pPr marL="45720" indent="0">
              <a:buNone/>
            </a:pPr>
            <a:endParaRPr lang="en-US" sz="2000"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32</a:t>
            </a:fld>
            <a:endParaRPr lang="en-US"/>
          </a:p>
        </p:txBody>
      </p:sp>
      <p:sp>
        <p:nvSpPr>
          <p:cNvPr id="6" name="Title 5"/>
          <p:cNvSpPr>
            <a:spLocks noGrp="1"/>
          </p:cNvSpPr>
          <p:nvPr>
            <p:ph type="title"/>
          </p:nvPr>
        </p:nvSpPr>
        <p:spPr>
          <a:xfrm>
            <a:off x="457200" y="46038"/>
            <a:ext cx="8229600" cy="889000"/>
          </a:xfrm>
        </p:spPr>
        <p:txBody>
          <a:bodyPr/>
          <a:lstStyle/>
          <a:p>
            <a:pPr algn="ctr"/>
            <a:r>
              <a:rPr lang="en-US" b="1" dirty="0">
                <a:latin typeface="Franklin Gothic Medium Cond" panose="020B0606030402020204" pitchFamily="34" charset="0"/>
              </a:rPr>
              <a:t>STAFFING</a:t>
            </a:r>
          </a:p>
        </p:txBody>
      </p:sp>
      <p:sp>
        <p:nvSpPr>
          <p:cNvPr id="9" name="Right Arrow 8"/>
          <p:cNvSpPr/>
          <p:nvPr/>
        </p:nvSpPr>
        <p:spPr>
          <a:xfrm>
            <a:off x="3212432" y="3357978"/>
            <a:ext cx="990600" cy="25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9322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181100"/>
            <a:ext cx="8001000" cy="3810000"/>
          </a:xfrm>
        </p:spPr>
        <p:txBody>
          <a:bodyPr>
            <a:normAutofit lnSpcReduction="10000"/>
          </a:bodyPr>
          <a:lstStyle/>
          <a:p>
            <a:r>
              <a:rPr lang="en-US" sz="2400" dirty="0">
                <a:latin typeface="+mj-lt"/>
              </a:rPr>
              <a:t>Registration &amp; Credentialing</a:t>
            </a:r>
          </a:p>
          <a:p>
            <a:pPr marL="45720" indent="0">
              <a:buNone/>
            </a:pPr>
            <a:endParaRPr lang="en-US" sz="2400" dirty="0">
              <a:latin typeface="+mj-lt"/>
            </a:endParaRPr>
          </a:p>
          <a:p>
            <a:r>
              <a:rPr lang="en-US" sz="2400" dirty="0">
                <a:latin typeface="+mj-lt"/>
              </a:rPr>
              <a:t>Identification</a:t>
            </a:r>
          </a:p>
          <a:p>
            <a:pPr marL="45720" indent="0">
              <a:buNone/>
            </a:pPr>
            <a:endParaRPr lang="en-US" sz="2400" dirty="0">
              <a:latin typeface="+mj-lt"/>
            </a:endParaRPr>
          </a:p>
          <a:p>
            <a:r>
              <a:rPr lang="en-US" sz="2400" dirty="0">
                <a:latin typeface="+mj-lt"/>
              </a:rPr>
              <a:t>Shift Change Procedure</a:t>
            </a:r>
          </a:p>
          <a:p>
            <a:pPr marL="45720" indent="0">
              <a:buNone/>
            </a:pPr>
            <a:endParaRPr lang="en-US" sz="2400" dirty="0">
              <a:latin typeface="+mj-lt"/>
            </a:endParaRPr>
          </a:p>
          <a:p>
            <a:r>
              <a:rPr lang="en-US" sz="2400" dirty="0">
                <a:latin typeface="+mj-lt"/>
              </a:rPr>
              <a:t>Staff Briefings</a:t>
            </a:r>
          </a:p>
          <a:p>
            <a:endParaRPr lang="en-US" sz="2400" dirty="0">
              <a:latin typeface="+mj-lt"/>
            </a:endParaRPr>
          </a:p>
          <a:p>
            <a:r>
              <a:rPr lang="en-US" sz="2400" dirty="0">
                <a:latin typeface="+mj-lt"/>
              </a:rPr>
              <a:t>Policy on Spontaneous Unaffiliated Volunteers</a:t>
            </a:r>
          </a:p>
          <a:p>
            <a:pPr marL="45720" indent="0">
              <a:buNone/>
            </a:pPr>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33</a:t>
            </a:fld>
            <a:endParaRPr lang="en-US"/>
          </a:p>
        </p:txBody>
      </p:sp>
      <p:sp>
        <p:nvSpPr>
          <p:cNvPr id="6" name="Title 5"/>
          <p:cNvSpPr>
            <a:spLocks noGrp="1"/>
          </p:cNvSpPr>
          <p:nvPr>
            <p:ph type="title"/>
          </p:nvPr>
        </p:nvSpPr>
        <p:spPr>
          <a:xfrm>
            <a:off x="457200" y="190500"/>
            <a:ext cx="8229600" cy="889000"/>
          </a:xfrm>
        </p:spPr>
        <p:txBody>
          <a:bodyPr/>
          <a:lstStyle/>
          <a:p>
            <a:pPr algn="ctr"/>
            <a:r>
              <a:rPr lang="en-US" b="1" dirty="0">
                <a:latin typeface="Franklin Gothic Medium Cond" panose="020B0606030402020204" pitchFamily="34" charset="0"/>
              </a:rPr>
              <a:t>STAFFING</a:t>
            </a:r>
            <a:endParaRPr lang="en-US" sz="3600" b="1" dirty="0">
              <a:latin typeface="Franklin Gothic Medium Cond" panose="020B0606030402020204" pitchFamily="34" charset="0"/>
            </a:endParaRPr>
          </a:p>
        </p:txBody>
      </p:sp>
    </p:spTree>
    <p:extLst>
      <p:ext uri="{BB962C8B-B14F-4D97-AF65-F5344CB8AC3E}">
        <p14:creationId xmlns:p14="http://schemas.microsoft.com/office/powerpoint/2010/main" val="917611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81100"/>
            <a:ext cx="8407893" cy="4155441"/>
          </a:xfrm>
        </p:spPr>
        <p:txBody>
          <a:bodyPr>
            <a:normAutofit fontScale="70000" lnSpcReduction="20000"/>
          </a:bodyPr>
          <a:lstStyle/>
          <a:p>
            <a:pPr marL="45720" indent="0">
              <a:buNone/>
            </a:pPr>
            <a:r>
              <a:rPr lang="en-US" u="sng" dirty="0">
                <a:latin typeface="+mj-lt"/>
              </a:rPr>
              <a:t>FUNCTIONS</a:t>
            </a:r>
            <a:r>
              <a:rPr lang="en-US" dirty="0">
                <a:latin typeface="+mj-lt"/>
              </a:rPr>
              <a:t>:  </a:t>
            </a:r>
          </a:p>
          <a:p>
            <a:pPr lvl="0"/>
            <a:r>
              <a:rPr lang="en-US" dirty="0">
                <a:latin typeface="+mj-lt"/>
              </a:rPr>
              <a:t>Providing overall leadership and authority at the FAC</a:t>
            </a:r>
          </a:p>
          <a:p>
            <a:pPr lvl="0"/>
            <a:r>
              <a:rPr lang="en-US" dirty="0">
                <a:latin typeface="+mj-lt"/>
              </a:rPr>
              <a:t>Identifying needs &amp; gaps</a:t>
            </a:r>
          </a:p>
          <a:p>
            <a:pPr lvl="0"/>
            <a:r>
              <a:rPr lang="en-US" dirty="0">
                <a:latin typeface="+mj-lt"/>
              </a:rPr>
              <a:t>Ensuring communication and coordination across agencies represented at the FAC</a:t>
            </a:r>
          </a:p>
          <a:p>
            <a:pPr lvl="0"/>
            <a:r>
              <a:rPr lang="en-US" dirty="0">
                <a:latin typeface="+mj-lt"/>
              </a:rPr>
              <a:t>Anticipate and coordinate any dignitary visits to the FAC</a:t>
            </a:r>
          </a:p>
          <a:p>
            <a:pPr lvl="0"/>
            <a:r>
              <a:rPr lang="en-US" dirty="0">
                <a:latin typeface="+mj-lt"/>
              </a:rPr>
              <a:t>Coordinating release of information in concert with overall incident PIO or JIC</a:t>
            </a:r>
          </a:p>
          <a:p>
            <a:pPr lvl="0"/>
            <a:r>
              <a:rPr lang="en-US" dirty="0">
                <a:latin typeface="+mj-lt"/>
              </a:rPr>
              <a:t>Coordinating and managing requests and authorizing resources</a:t>
            </a:r>
          </a:p>
          <a:p>
            <a:pPr lvl="0"/>
            <a:r>
              <a:rPr lang="en-US" dirty="0">
                <a:latin typeface="+mj-lt"/>
              </a:rPr>
              <a:t>Avoiding duplication of services</a:t>
            </a:r>
          </a:p>
          <a:p>
            <a:pPr lvl="0"/>
            <a:r>
              <a:rPr lang="en-US" dirty="0">
                <a:latin typeface="+mj-lt"/>
              </a:rPr>
              <a:t>Setting priorities as relates to the FAC</a:t>
            </a:r>
          </a:p>
          <a:p>
            <a:pPr lvl="0"/>
            <a:r>
              <a:rPr lang="en-US" dirty="0">
                <a:latin typeface="+mj-lt"/>
              </a:rPr>
              <a:t>Plan for transition</a:t>
            </a:r>
          </a:p>
          <a:p>
            <a:pPr marL="45720" lvl="0" indent="0">
              <a:buNone/>
            </a:pPr>
            <a:endParaRPr lang="en-US" dirty="0">
              <a:latin typeface="+mj-lt"/>
            </a:endParaRPr>
          </a:p>
          <a:p>
            <a:pPr marL="45720" indent="0">
              <a:buNone/>
            </a:pPr>
            <a:r>
              <a:rPr lang="en-US" u="sng" dirty="0">
                <a:latin typeface="+mj-lt"/>
              </a:rPr>
              <a:t>RESPONSIBLE AGENCIES</a:t>
            </a:r>
            <a:r>
              <a:rPr lang="en-US" dirty="0">
                <a:latin typeface="+mj-lt"/>
              </a:rPr>
              <a:t>:  The FAC Command staff will be determined and designated by the IC/EOC</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34</a:t>
            </a:fld>
            <a:endParaRPr lang="en-US"/>
          </a:p>
        </p:txBody>
      </p:sp>
      <p:sp>
        <p:nvSpPr>
          <p:cNvPr id="6" name="Title 5"/>
          <p:cNvSpPr>
            <a:spLocks noGrp="1"/>
          </p:cNvSpPr>
          <p:nvPr>
            <p:ph type="title"/>
          </p:nvPr>
        </p:nvSpPr>
        <p:spPr>
          <a:xfrm>
            <a:off x="533400" y="14037"/>
            <a:ext cx="8229600" cy="889000"/>
          </a:xfrm>
        </p:spPr>
        <p:txBody>
          <a:bodyPr>
            <a:normAutofit/>
          </a:bodyPr>
          <a:lstStyle/>
          <a:p>
            <a:pPr algn="ctr"/>
            <a:r>
              <a:rPr lang="en-US" b="1" dirty="0">
                <a:latin typeface="Franklin Gothic Medium Cond" panose="020B0606030402020204" pitchFamily="34" charset="0"/>
              </a:rPr>
              <a:t>FAC MANAGEMENT</a:t>
            </a:r>
          </a:p>
        </p:txBody>
      </p:sp>
    </p:spTree>
    <p:extLst>
      <p:ext uri="{BB962C8B-B14F-4D97-AF65-F5344CB8AC3E}">
        <p14:creationId xmlns:p14="http://schemas.microsoft.com/office/powerpoint/2010/main" val="922258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9907" y="746758"/>
            <a:ext cx="8407893" cy="4091942"/>
          </a:xfrm>
        </p:spPr>
        <p:txBody>
          <a:bodyPr>
            <a:noAutofit/>
          </a:bodyPr>
          <a:lstStyle/>
          <a:p>
            <a:r>
              <a:rPr lang="en-US" sz="1800" dirty="0">
                <a:latin typeface="+mj-lt"/>
              </a:rPr>
              <a:t>Media access – yes or no</a:t>
            </a:r>
          </a:p>
          <a:p>
            <a:pPr lvl="1"/>
            <a:r>
              <a:rPr lang="en-US" sz="1600" dirty="0">
                <a:latin typeface="+mj-lt"/>
              </a:rPr>
              <a:t>PIO will handle media inquiries and public information dissemination</a:t>
            </a:r>
          </a:p>
          <a:p>
            <a:pPr lvl="1"/>
            <a:r>
              <a:rPr lang="en-US" sz="1600" dirty="0">
                <a:solidFill>
                  <a:schemeClr val="accent1"/>
                </a:solidFill>
                <a:latin typeface="+mj-lt"/>
              </a:rPr>
              <a:t>Appendix L: PIO Cheat Sheet</a:t>
            </a:r>
          </a:p>
          <a:p>
            <a:endParaRPr lang="en-US" sz="1600" dirty="0">
              <a:latin typeface="+mj-lt"/>
            </a:endParaRPr>
          </a:p>
          <a:p>
            <a:pPr marL="45720" indent="0">
              <a:buNone/>
            </a:pPr>
            <a:r>
              <a:rPr lang="en-US" sz="1600" u="sng" dirty="0">
                <a:latin typeface="+mj-lt"/>
              </a:rPr>
              <a:t>FUNCTIONS</a:t>
            </a:r>
            <a:r>
              <a:rPr lang="en-US" sz="1600" dirty="0">
                <a:latin typeface="+mj-lt"/>
              </a:rPr>
              <a:t>:  </a:t>
            </a:r>
          </a:p>
          <a:p>
            <a:r>
              <a:rPr lang="en-US" sz="1600" dirty="0">
                <a:latin typeface="+mj-lt"/>
              </a:rPr>
              <a:t>Directly coordinate with the overall incident PIO </a:t>
            </a:r>
          </a:p>
          <a:p>
            <a:r>
              <a:rPr lang="en-US" sz="1600" dirty="0">
                <a:latin typeface="+mj-lt"/>
              </a:rPr>
              <a:t>Coordinate release of approved information</a:t>
            </a:r>
          </a:p>
          <a:p>
            <a:r>
              <a:rPr lang="en-US" sz="1600" dirty="0">
                <a:latin typeface="+mj-lt"/>
              </a:rPr>
              <a:t>Serve as single point of contact for any media inquiries </a:t>
            </a:r>
          </a:p>
          <a:p>
            <a:r>
              <a:rPr lang="en-US" sz="1600" dirty="0">
                <a:latin typeface="+mj-lt"/>
              </a:rPr>
              <a:t>Refer media to appropriate locations</a:t>
            </a:r>
          </a:p>
          <a:p>
            <a:r>
              <a:rPr lang="en-US" sz="1600" dirty="0">
                <a:latin typeface="+mj-lt"/>
              </a:rPr>
              <a:t>Monitor social media as necessary</a:t>
            </a:r>
          </a:p>
          <a:p>
            <a:r>
              <a:rPr lang="en-US" sz="1600" dirty="0">
                <a:latin typeface="+mj-lt"/>
              </a:rPr>
              <a:t>Provide for rumor control</a:t>
            </a:r>
          </a:p>
          <a:p>
            <a:r>
              <a:rPr lang="en-US" sz="1600" dirty="0">
                <a:latin typeface="+mj-lt"/>
              </a:rPr>
              <a:t>Disseminate correct information as appropriate</a:t>
            </a:r>
          </a:p>
          <a:p>
            <a:pPr marL="45720" indent="0">
              <a:buNone/>
            </a:pPr>
            <a:endParaRPr lang="en-US" sz="1600" dirty="0">
              <a:latin typeface="+mj-lt"/>
            </a:endParaRPr>
          </a:p>
          <a:p>
            <a:pPr marL="45720" indent="0">
              <a:buNone/>
            </a:pPr>
            <a:r>
              <a:rPr lang="en-US" sz="1600" u="sng" dirty="0">
                <a:latin typeface="+mj-lt"/>
              </a:rPr>
              <a:t>RESPONSIBLE AGENCIES</a:t>
            </a:r>
            <a:r>
              <a:rPr lang="en-US" sz="1600" dirty="0">
                <a:latin typeface="+mj-lt"/>
              </a:rPr>
              <a:t>:  This position will be assigned based upon the specific circumstances of the incident and the agency best suited to support this role</a:t>
            </a:r>
          </a:p>
        </p:txBody>
      </p:sp>
      <p:sp>
        <p:nvSpPr>
          <p:cNvPr id="5" name="Slide Number Placeholder 4"/>
          <p:cNvSpPr>
            <a:spLocks noGrp="1"/>
          </p:cNvSpPr>
          <p:nvPr>
            <p:ph type="sldNum" sz="quarter" idx="12"/>
          </p:nvPr>
        </p:nvSpPr>
        <p:spPr/>
        <p:txBody>
          <a:bodyPr/>
          <a:lstStyle/>
          <a:p>
            <a:fld id="{F7886C9C-DC18-4195-8FD5-A50AA931D419}" type="slidenum">
              <a:rPr lang="en-US" smtClean="0"/>
              <a:pPr/>
              <a:t>35</a:t>
            </a:fld>
            <a:endParaRPr lang="en-US"/>
          </a:p>
        </p:txBody>
      </p:sp>
      <p:sp>
        <p:nvSpPr>
          <p:cNvPr id="6" name="Title 5"/>
          <p:cNvSpPr>
            <a:spLocks noGrp="1"/>
          </p:cNvSpPr>
          <p:nvPr>
            <p:ph type="title"/>
          </p:nvPr>
        </p:nvSpPr>
        <p:spPr>
          <a:xfrm>
            <a:off x="457200" y="38100"/>
            <a:ext cx="8229600" cy="889000"/>
          </a:xfrm>
        </p:spPr>
        <p:txBody>
          <a:bodyPr>
            <a:normAutofit/>
          </a:bodyPr>
          <a:lstStyle/>
          <a:p>
            <a:pPr algn="ctr"/>
            <a:r>
              <a:rPr lang="en-US" b="1" dirty="0">
                <a:latin typeface="Franklin Gothic Medium Cond" panose="020B0606030402020204" pitchFamily="34" charset="0"/>
              </a:rPr>
              <a:t>MEDIA &amp; PIO</a:t>
            </a:r>
            <a:endParaRPr lang="en-US" sz="5400" b="1" dirty="0">
              <a:latin typeface="Franklin Gothic Medium Cond" panose="020B0606030402020204" pitchFamily="34" charset="0"/>
            </a:endParaRPr>
          </a:p>
        </p:txBody>
      </p:sp>
    </p:spTree>
    <p:extLst>
      <p:ext uri="{BB962C8B-B14F-4D97-AF65-F5344CB8AC3E}">
        <p14:creationId xmlns:p14="http://schemas.microsoft.com/office/powerpoint/2010/main" val="1565091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78000"/>
            <a:ext cx="8229600" cy="3604260"/>
          </a:xfrm>
        </p:spPr>
        <p:txBody>
          <a:bodyPr>
            <a:normAutofit fontScale="77500" lnSpcReduction="20000"/>
          </a:bodyPr>
          <a:lstStyle/>
          <a:p>
            <a:pPr marL="45720" indent="0">
              <a:buNone/>
            </a:pPr>
            <a:r>
              <a:rPr lang="en-US" u="sng" dirty="0">
                <a:latin typeface="+mj-lt"/>
              </a:rPr>
              <a:t>FUNCTIONS</a:t>
            </a:r>
            <a:r>
              <a:rPr lang="en-US" dirty="0">
                <a:latin typeface="+mj-lt"/>
              </a:rPr>
              <a:t>:  </a:t>
            </a:r>
          </a:p>
          <a:p>
            <a:pPr marL="45720" indent="0">
              <a:buNone/>
            </a:pPr>
            <a:r>
              <a:rPr lang="en-US" dirty="0">
                <a:latin typeface="+mj-lt"/>
              </a:rPr>
              <a:t>Will maintain vigilance over facility safety, including:</a:t>
            </a:r>
          </a:p>
          <a:p>
            <a:pPr lvl="0"/>
            <a:r>
              <a:rPr lang="en-US" dirty="0">
                <a:latin typeface="+mj-lt"/>
              </a:rPr>
              <a:t>Ensuring environmental safety of the building is maintained</a:t>
            </a:r>
          </a:p>
          <a:p>
            <a:pPr lvl="0"/>
            <a:r>
              <a:rPr lang="en-US" dirty="0">
                <a:latin typeface="+mj-lt"/>
              </a:rPr>
              <a:t>Ensuring fire safety (e.g., exists not blocked, no overcrowding, etc.)</a:t>
            </a:r>
          </a:p>
          <a:p>
            <a:pPr lvl="0"/>
            <a:r>
              <a:rPr lang="en-US" dirty="0">
                <a:latin typeface="+mj-lt"/>
              </a:rPr>
              <a:t>Identifying and referring any security concerns</a:t>
            </a:r>
          </a:p>
          <a:p>
            <a:pPr marL="45720" indent="0">
              <a:buNone/>
            </a:pPr>
            <a:endParaRPr lang="en-US" u="sng" dirty="0">
              <a:latin typeface="+mj-lt"/>
            </a:endParaRPr>
          </a:p>
          <a:p>
            <a:pPr marL="45720" indent="0">
              <a:buNone/>
            </a:pPr>
            <a:r>
              <a:rPr lang="en-US" u="sng" dirty="0">
                <a:latin typeface="+mj-lt"/>
              </a:rPr>
              <a:t>RESPONSIBLE AGENCIES</a:t>
            </a:r>
            <a:r>
              <a:rPr lang="en-US" dirty="0">
                <a:latin typeface="+mj-lt"/>
              </a:rPr>
              <a:t>:  FAC Safety Officer will typically be assigned from the IC Safety Officer</a:t>
            </a:r>
          </a:p>
          <a:p>
            <a:pPr marL="45720" indent="0">
              <a:buNone/>
            </a:pPr>
            <a:endParaRPr lang="en-US" dirty="0">
              <a:latin typeface="+mj-lt"/>
            </a:endParaRPr>
          </a:p>
          <a:p>
            <a:r>
              <a:rPr lang="en-US" dirty="0">
                <a:solidFill>
                  <a:schemeClr val="accent1"/>
                </a:solidFill>
                <a:latin typeface="+mj-lt"/>
              </a:rPr>
              <a:t>Appendix M: Safety Walkthrough Checklist</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36</a:t>
            </a:fld>
            <a:endParaRPr lang="en-US"/>
          </a:p>
        </p:txBody>
      </p:sp>
      <p:sp>
        <p:nvSpPr>
          <p:cNvPr id="6" name="Title 5"/>
          <p:cNvSpPr>
            <a:spLocks noGrp="1"/>
          </p:cNvSpPr>
          <p:nvPr>
            <p:ph type="title"/>
          </p:nvPr>
        </p:nvSpPr>
        <p:spPr>
          <a:xfrm>
            <a:off x="457200" y="342900"/>
            <a:ext cx="8229600" cy="889000"/>
          </a:xfrm>
        </p:spPr>
        <p:txBody>
          <a:bodyPr>
            <a:normAutofit/>
          </a:bodyPr>
          <a:lstStyle/>
          <a:p>
            <a:pPr algn="ctr"/>
            <a:r>
              <a:rPr lang="en-US" b="1" dirty="0">
                <a:latin typeface="Franklin Gothic Medium Cond" panose="020B0606030402020204" pitchFamily="34" charset="0"/>
              </a:rPr>
              <a:t>SAFETY OFFICER</a:t>
            </a:r>
          </a:p>
        </p:txBody>
      </p:sp>
    </p:spTree>
    <p:extLst>
      <p:ext uri="{BB962C8B-B14F-4D97-AF65-F5344CB8AC3E}">
        <p14:creationId xmlns:p14="http://schemas.microsoft.com/office/powerpoint/2010/main" val="903989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57300"/>
            <a:ext cx="8534400" cy="4155441"/>
          </a:xfrm>
        </p:spPr>
        <p:txBody>
          <a:bodyPr>
            <a:normAutofit fontScale="70000" lnSpcReduction="20000"/>
          </a:bodyPr>
          <a:lstStyle/>
          <a:p>
            <a:pPr marL="45720" indent="0">
              <a:buNone/>
            </a:pPr>
            <a:r>
              <a:rPr lang="en-US" u="sng" dirty="0">
                <a:latin typeface="+mj-lt"/>
              </a:rPr>
              <a:t>FUNCTIONS</a:t>
            </a:r>
            <a:r>
              <a:rPr lang="en-US" dirty="0">
                <a:latin typeface="+mj-lt"/>
              </a:rPr>
              <a:t>:</a:t>
            </a:r>
          </a:p>
          <a:p>
            <a:r>
              <a:rPr lang="en-US" dirty="0">
                <a:latin typeface="+mj-lt"/>
              </a:rPr>
              <a:t>Resource Desk at the FAC is staffed to help families navigate the services offered at the FAC</a:t>
            </a:r>
          </a:p>
          <a:p>
            <a:r>
              <a:rPr lang="en-US" dirty="0">
                <a:latin typeface="+mj-lt"/>
              </a:rPr>
              <a:t>Will have various documents and forms available to assist families, as well as ability to refer family members to appropriate on-site support when appropriate.</a:t>
            </a:r>
          </a:p>
          <a:p>
            <a:r>
              <a:rPr lang="en-US" dirty="0">
                <a:latin typeface="+mj-lt"/>
              </a:rPr>
              <a:t>A listing of available resources should be made available</a:t>
            </a:r>
          </a:p>
          <a:p>
            <a:r>
              <a:rPr lang="en-US" dirty="0">
                <a:latin typeface="+mj-lt"/>
              </a:rPr>
              <a:t>Sample lists of commonly requested resources are provided in the appendices of the plan</a:t>
            </a:r>
          </a:p>
          <a:p>
            <a:pPr marL="45720" indent="0">
              <a:buNone/>
            </a:pPr>
            <a:endParaRPr lang="en-US" dirty="0">
              <a:latin typeface="+mj-lt"/>
            </a:endParaRPr>
          </a:p>
          <a:p>
            <a:pPr marL="45720" indent="0">
              <a:buNone/>
            </a:pPr>
            <a:r>
              <a:rPr lang="en-US" u="sng" dirty="0">
                <a:latin typeface="+mj-lt"/>
              </a:rPr>
              <a:t>RESPONSIBLE AGENCIES</a:t>
            </a:r>
            <a:r>
              <a:rPr lang="en-US" dirty="0">
                <a:latin typeface="+mj-lt"/>
              </a:rPr>
              <a:t>:  </a:t>
            </a:r>
          </a:p>
          <a:p>
            <a:r>
              <a:rPr lang="en-US" dirty="0">
                <a:latin typeface="+mj-lt"/>
              </a:rPr>
              <a:t>Resource Desk can be staffed by any response organization personnel as assigned </a:t>
            </a:r>
          </a:p>
          <a:p>
            <a:r>
              <a:rPr lang="en-US" b="1" dirty="0">
                <a:latin typeface="+mj-lt"/>
              </a:rPr>
              <a:t>Whenever possible, behavioral health should be available in this area to provide support.</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37</a:t>
            </a:fld>
            <a:endParaRPr lang="en-US"/>
          </a:p>
        </p:txBody>
      </p:sp>
      <p:sp>
        <p:nvSpPr>
          <p:cNvPr id="6" name="Title 5"/>
          <p:cNvSpPr>
            <a:spLocks noGrp="1"/>
          </p:cNvSpPr>
          <p:nvPr>
            <p:ph type="title"/>
          </p:nvPr>
        </p:nvSpPr>
        <p:spPr>
          <a:xfrm>
            <a:off x="457200" y="114300"/>
            <a:ext cx="8229600" cy="889000"/>
          </a:xfrm>
        </p:spPr>
        <p:txBody>
          <a:bodyPr>
            <a:normAutofit/>
          </a:bodyPr>
          <a:lstStyle/>
          <a:p>
            <a:pPr algn="ctr"/>
            <a:r>
              <a:rPr lang="en-US" b="1" dirty="0">
                <a:latin typeface="Franklin Gothic Medium Cond" panose="020B0606030402020204" pitchFamily="34" charset="0"/>
              </a:rPr>
              <a:t>RESOURCE DESK</a:t>
            </a:r>
            <a:endParaRPr lang="en-US" sz="5400" b="1" dirty="0">
              <a:latin typeface="Franklin Gothic Medium Cond" panose="020B0606030402020204" pitchFamily="34" charset="0"/>
            </a:endParaRPr>
          </a:p>
        </p:txBody>
      </p:sp>
    </p:spTree>
    <p:extLst>
      <p:ext uri="{BB962C8B-B14F-4D97-AF65-F5344CB8AC3E}">
        <p14:creationId xmlns:p14="http://schemas.microsoft.com/office/powerpoint/2010/main" val="2529233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52500"/>
            <a:ext cx="8407893" cy="4155441"/>
          </a:xfrm>
        </p:spPr>
        <p:txBody>
          <a:bodyPr>
            <a:normAutofit fontScale="70000" lnSpcReduction="20000"/>
          </a:bodyPr>
          <a:lstStyle/>
          <a:p>
            <a:pPr marL="45720" indent="0">
              <a:buNone/>
            </a:pPr>
            <a:r>
              <a:rPr lang="en-US" u="sng" dirty="0">
                <a:latin typeface="+mj-lt"/>
              </a:rPr>
              <a:t>FUNCTION</a:t>
            </a:r>
            <a:r>
              <a:rPr lang="en-US" dirty="0">
                <a:latin typeface="+mj-lt"/>
              </a:rPr>
              <a:t>:  </a:t>
            </a:r>
          </a:p>
          <a:p>
            <a:r>
              <a:rPr lang="en-US" dirty="0">
                <a:latin typeface="+mj-lt"/>
              </a:rPr>
              <a:t>Positioned near the Resource Desk</a:t>
            </a:r>
          </a:p>
          <a:p>
            <a:r>
              <a:rPr lang="en-US" dirty="0">
                <a:latin typeface="+mj-lt"/>
              </a:rPr>
              <a:t>Tasked with screening incoming individuals, welcoming incoming family members and directing them to the registration area </a:t>
            </a:r>
          </a:p>
          <a:p>
            <a:r>
              <a:rPr lang="en-US" dirty="0">
                <a:latin typeface="+mj-lt"/>
              </a:rPr>
              <a:t>Should know how to access approved translation services</a:t>
            </a:r>
          </a:p>
          <a:p>
            <a:r>
              <a:rPr lang="en-US" dirty="0">
                <a:latin typeface="+mj-lt"/>
              </a:rPr>
              <a:t>Individuals who are clearly not looking for family members are referred elsewhere as appropriate</a:t>
            </a:r>
          </a:p>
          <a:p>
            <a:pPr marL="45720" indent="0">
              <a:buNone/>
            </a:pPr>
            <a:r>
              <a:rPr lang="en-US" b="1" i="1" dirty="0">
                <a:latin typeface="+mj-lt"/>
              </a:rPr>
              <a:t>Individuals arriving at the FAC who are not looking for a family member and do not leave immediately are reported to security</a:t>
            </a:r>
            <a:endParaRPr lang="en-US" dirty="0">
              <a:latin typeface="+mj-lt"/>
            </a:endParaRPr>
          </a:p>
          <a:p>
            <a:endParaRPr lang="en-US" dirty="0">
              <a:latin typeface="+mj-lt"/>
            </a:endParaRPr>
          </a:p>
          <a:p>
            <a:pPr marL="45720" indent="0">
              <a:buNone/>
            </a:pPr>
            <a:r>
              <a:rPr lang="en-US" u="sng" dirty="0">
                <a:latin typeface="+mj-lt"/>
              </a:rPr>
              <a:t>RESPONSIBLE AGENCIES</a:t>
            </a:r>
            <a:r>
              <a:rPr lang="en-US" dirty="0">
                <a:latin typeface="+mj-lt"/>
              </a:rPr>
              <a:t>:  </a:t>
            </a:r>
          </a:p>
          <a:p>
            <a:r>
              <a:rPr lang="en-US" dirty="0">
                <a:latin typeface="+mj-lt"/>
              </a:rPr>
              <a:t>Greeters can be staffed by any response organization personnel as assigned</a:t>
            </a:r>
          </a:p>
          <a:p>
            <a:r>
              <a:rPr lang="en-US" dirty="0">
                <a:latin typeface="+mj-lt"/>
              </a:rPr>
              <a:t>If resources are not available, this function can be performed by Security</a:t>
            </a:r>
          </a:p>
          <a:p>
            <a:r>
              <a:rPr lang="en-US" b="1" dirty="0">
                <a:latin typeface="+mj-lt"/>
              </a:rPr>
              <a:t>Behavioral Health should be available in this area to provide support</a:t>
            </a:r>
          </a:p>
        </p:txBody>
      </p:sp>
      <p:sp>
        <p:nvSpPr>
          <p:cNvPr id="5" name="Slide Number Placeholder 4"/>
          <p:cNvSpPr>
            <a:spLocks noGrp="1"/>
          </p:cNvSpPr>
          <p:nvPr>
            <p:ph type="sldNum" sz="quarter" idx="12"/>
          </p:nvPr>
        </p:nvSpPr>
        <p:spPr/>
        <p:txBody>
          <a:bodyPr/>
          <a:lstStyle/>
          <a:p>
            <a:fld id="{F7886C9C-DC18-4195-8FD5-A50AA931D419}" type="slidenum">
              <a:rPr lang="en-US" smtClean="0"/>
              <a:pPr/>
              <a:t>38</a:t>
            </a:fld>
            <a:endParaRPr lang="en-US"/>
          </a:p>
        </p:txBody>
      </p:sp>
      <p:sp>
        <p:nvSpPr>
          <p:cNvPr id="6" name="Title 5"/>
          <p:cNvSpPr>
            <a:spLocks noGrp="1"/>
          </p:cNvSpPr>
          <p:nvPr>
            <p:ph type="title"/>
          </p:nvPr>
        </p:nvSpPr>
        <p:spPr>
          <a:xfrm>
            <a:off x="533400" y="0"/>
            <a:ext cx="8229600" cy="889000"/>
          </a:xfrm>
        </p:spPr>
        <p:txBody>
          <a:bodyPr>
            <a:normAutofit/>
          </a:bodyPr>
          <a:lstStyle/>
          <a:p>
            <a:pPr algn="ctr"/>
            <a:r>
              <a:rPr lang="en-US" b="1" dirty="0">
                <a:latin typeface="Franklin Gothic Medium Cond" panose="020B0606030402020204" pitchFamily="34" charset="0"/>
              </a:rPr>
              <a:t>GREETERS</a:t>
            </a:r>
            <a:endParaRPr lang="en-US" sz="5400" b="1" dirty="0">
              <a:latin typeface="Franklin Gothic Medium Cond" panose="020B0606030402020204" pitchFamily="34" charset="0"/>
            </a:endParaRPr>
          </a:p>
        </p:txBody>
      </p:sp>
    </p:spTree>
    <p:extLst>
      <p:ext uri="{BB962C8B-B14F-4D97-AF65-F5344CB8AC3E}">
        <p14:creationId xmlns:p14="http://schemas.microsoft.com/office/powerpoint/2010/main" val="353607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32559"/>
            <a:ext cx="8407893" cy="4155441"/>
          </a:xfrm>
        </p:spPr>
        <p:txBody>
          <a:bodyPr>
            <a:normAutofit/>
          </a:bodyPr>
          <a:lstStyle/>
          <a:p>
            <a:pPr marL="45720" indent="0">
              <a:buNone/>
            </a:pPr>
            <a:r>
              <a:rPr lang="en-US" sz="2000" u="sng" dirty="0">
                <a:latin typeface="+mj-lt"/>
              </a:rPr>
              <a:t>FUNCTION</a:t>
            </a:r>
            <a:r>
              <a:rPr lang="en-US" sz="2000" dirty="0">
                <a:latin typeface="+mj-lt"/>
              </a:rPr>
              <a:t>:  </a:t>
            </a:r>
          </a:p>
          <a:p>
            <a:r>
              <a:rPr lang="en-US" sz="2000" dirty="0">
                <a:latin typeface="+mj-lt"/>
              </a:rPr>
              <a:t>Positioned near the Resource Desk</a:t>
            </a:r>
          </a:p>
          <a:p>
            <a:r>
              <a:rPr lang="en-US" sz="2000" dirty="0">
                <a:latin typeface="+mj-lt"/>
              </a:rPr>
              <a:t>Tasked with escorting family members within the FAC as necessary, such as assisting in navigating within the FAC or when bringing family members to a secure location within the FAC</a:t>
            </a:r>
          </a:p>
          <a:p>
            <a:pPr marL="45720" indent="0">
              <a:buNone/>
            </a:pPr>
            <a:r>
              <a:rPr lang="en-US" sz="2000" dirty="0">
                <a:latin typeface="+mj-lt"/>
              </a:rPr>
              <a:t> </a:t>
            </a:r>
          </a:p>
          <a:p>
            <a:pPr marL="45720" indent="0">
              <a:buNone/>
            </a:pPr>
            <a:r>
              <a:rPr lang="en-US" sz="2000" u="sng" dirty="0">
                <a:latin typeface="+mj-lt"/>
              </a:rPr>
              <a:t>RESPONSIBLE AGENCIES</a:t>
            </a:r>
            <a:r>
              <a:rPr lang="en-US" sz="2000" dirty="0">
                <a:latin typeface="+mj-lt"/>
              </a:rPr>
              <a:t>:  </a:t>
            </a:r>
          </a:p>
          <a:p>
            <a:r>
              <a:rPr lang="en-US" sz="2000" dirty="0">
                <a:latin typeface="+mj-lt"/>
              </a:rPr>
              <a:t>Ushers can be staffed by any response organization personnel as assigned.</a:t>
            </a:r>
          </a:p>
        </p:txBody>
      </p:sp>
      <p:sp>
        <p:nvSpPr>
          <p:cNvPr id="5" name="Slide Number Placeholder 4"/>
          <p:cNvSpPr>
            <a:spLocks noGrp="1"/>
          </p:cNvSpPr>
          <p:nvPr>
            <p:ph type="sldNum" sz="quarter" idx="12"/>
          </p:nvPr>
        </p:nvSpPr>
        <p:spPr/>
        <p:txBody>
          <a:bodyPr/>
          <a:lstStyle/>
          <a:p>
            <a:fld id="{F7886C9C-DC18-4195-8FD5-A50AA931D419}" type="slidenum">
              <a:rPr lang="en-US" smtClean="0"/>
              <a:pPr/>
              <a:t>39</a:t>
            </a:fld>
            <a:endParaRPr lang="en-US"/>
          </a:p>
        </p:txBody>
      </p:sp>
      <p:sp>
        <p:nvSpPr>
          <p:cNvPr id="6" name="Title 5"/>
          <p:cNvSpPr>
            <a:spLocks noGrp="1"/>
          </p:cNvSpPr>
          <p:nvPr>
            <p:ph type="title"/>
          </p:nvPr>
        </p:nvSpPr>
        <p:spPr>
          <a:xfrm>
            <a:off x="457200" y="190500"/>
            <a:ext cx="8229600" cy="889000"/>
          </a:xfrm>
        </p:spPr>
        <p:txBody>
          <a:bodyPr>
            <a:normAutofit/>
          </a:bodyPr>
          <a:lstStyle/>
          <a:p>
            <a:pPr algn="ctr"/>
            <a:r>
              <a:rPr lang="en-US" b="1" dirty="0">
                <a:latin typeface="Franklin Gothic Medium Cond" panose="020B0606030402020204" pitchFamily="34" charset="0"/>
              </a:rPr>
              <a:t>USHERS</a:t>
            </a:r>
          </a:p>
        </p:txBody>
      </p:sp>
    </p:spTree>
    <p:extLst>
      <p:ext uri="{BB962C8B-B14F-4D97-AF65-F5344CB8AC3E}">
        <p14:creationId xmlns:p14="http://schemas.microsoft.com/office/powerpoint/2010/main" val="3638219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57300"/>
            <a:ext cx="8407893" cy="4091941"/>
          </a:xfrm>
        </p:spPr>
        <p:txBody>
          <a:bodyPr>
            <a:normAutofit fontScale="70000" lnSpcReduction="20000"/>
          </a:bodyPr>
          <a:lstStyle/>
          <a:p>
            <a:pPr marL="45720" indent="0">
              <a:buNone/>
            </a:pPr>
            <a:r>
              <a:rPr lang="en-US" u="sng" dirty="0">
                <a:latin typeface="+mj-lt"/>
              </a:rPr>
              <a:t>FUNCTION</a:t>
            </a:r>
            <a:r>
              <a:rPr lang="en-US" dirty="0">
                <a:latin typeface="+mj-lt"/>
              </a:rPr>
              <a:t>:</a:t>
            </a:r>
          </a:p>
          <a:p>
            <a:r>
              <a:rPr lang="en-US" dirty="0">
                <a:latin typeface="+mj-lt"/>
              </a:rPr>
              <a:t>Upon arrival, family members are directed to the Family Registration area where the following procedure is utilized to register family members at the FAC</a:t>
            </a:r>
          </a:p>
          <a:p>
            <a:r>
              <a:rPr lang="en-US" dirty="0">
                <a:latin typeface="+mj-lt"/>
              </a:rPr>
              <a:t>Reception and registration will set the tone for the FAC and will provide families with an orientation to family assistance operations and the services available</a:t>
            </a:r>
          </a:p>
          <a:p>
            <a:r>
              <a:rPr lang="en-US" dirty="0">
                <a:latin typeface="+mj-lt"/>
              </a:rPr>
              <a:t>Throughout the registration process translation, interpretation, American Sign Language and braille services should be on hand to assist with any needs</a:t>
            </a:r>
          </a:p>
          <a:p>
            <a:r>
              <a:rPr lang="en-US" dirty="0">
                <a:latin typeface="+mj-lt"/>
              </a:rPr>
              <a:t>Behavioral health providers should also be on hand during client welcoming and registration to provide services as needed</a:t>
            </a:r>
          </a:p>
          <a:p>
            <a:pPr marL="45720" indent="0">
              <a:buNone/>
            </a:pPr>
            <a:r>
              <a:rPr lang="en-US" dirty="0">
                <a:latin typeface="+mj-lt"/>
              </a:rPr>
              <a:t> </a:t>
            </a:r>
          </a:p>
          <a:p>
            <a:pPr marL="45720" indent="0">
              <a:buNone/>
            </a:pPr>
            <a:r>
              <a:rPr lang="en-US" u="sng" dirty="0">
                <a:latin typeface="+mj-lt"/>
              </a:rPr>
              <a:t>RESPONSIBLE AGENCIES</a:t>
            </a:r>
            <a:r>
              <a:rPr lang="en-US" dirty="0">
                <a:latin typeface="+mj-lt"/>
              </a:rPr>
              <a:t>:  </a:t>
            </a:r>
          </a:p>
          <a:p>
            <a:r>
              <a:rPr lang="en-US" dirty="0">
                <a:latin typeface="+mj-lt"/>
              </a:rPr>
              <a:t>Any response organization personnel as assigned</a:t>
            </a:r>
          </a:p>
          <a:p>
            <a:r>
              <a:rPr lang="en-US" b="1" dirty="0">
                <a:latin typeface="+mj-lt"/>
              </a:rPr>
              <a:t>Behavioral Health and Translation services should be available to provide assistance with the registration process if necessary</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40</a:t>
            </a:fld>
            <a:endParaRPr lang="en-US"/>
          </a:p>
        </p:txBody>
      </p:sp>
      <p:sp>
        <p:nvSpPr>
          <p:cNvPr id="6" name="Title 5"/>
          <p:cNvSpPr>
            <a:spLocks noGrp="1"/>
          </p:cNvSpPr>
          <p:nvPr>
            <p:ph type="title"/>
          </p:nvPr>
        </p:nvSpPr>
        <p:spPr>
          <a:xfrm>
            <a:off x="533400" y="190500"/>
            <a:ext cx="8229600" cy="889000"/>
          </a:xfrm>
        </p:spPr>
        <p:txBody>
          <a:bodyPr>
            <a:normAutofit/>
          </a:bodyPr>
          <a:lstStyle/>
          <a:p>
            <a:pPr algn="ctr"/>
            <a:r>
              <a:rPr lang="en-US" b="1" dirty="0">
                <a:latin typeface="Franklin Gothic Medium Cond" panose="020B0606030402020204" pitchFamily="34" charset="0"/>
              </a:rPr>
              <a:t>FAMILY REGISTRATION</a:t>
            </a:r>
          </a:p>
        </p:txBody>
      </p:sp>
    </p:spTree>
    <p:extLst>
      <p:ext uri="{BB962C8B-B14F-4D97-AF65-F5344CB8AC3E}">
        <p14:creationId xmlns:p14="http://schemas.microsoft.com/office/powerpoint/2010/main" val="1150981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1" y="990600"/>
            <a:ext cx="8991600" cy="4838700"/>
          </a:xfrm>
        </p:spPr>
        <p:txBody>
          <a:bodyPr>
            <a:noAutofit/>
          </a:bodyPr>
          <a:lstStyle/>
          <a:p>
            <a:pPr lvl="0"/>
            <a:r>
              <a:rPr lang="en-US" sz="1600" dirty="0">
                <a:latin typeface="+mj-lt"/>
              </a:rPr>
              <a:t>All family members will sign-in upon arrival</a:t>
            </a:r>
          </a:p>
          <a:p>
            <a:pPr marL="45720" lvl="0" indent="0">
              <a:buNone/>
            </a:pPr>
            <a:r>
              <a:rPr lang="en-US" sz="1600" dirty="0">
                <a:latin typeface="+mj-lt"/>
              </a:rPr>
              <a:t> </a:t>
            </a:r>
          </a:p>
          <a:p>
            <a:pPr lvl="0"/>
            <a:r>
              <a:rPr lang="en-US" sz="1600" dirty="0">
                <a:latin typeface="+mj-lt"/>
              </a:rPr>
              <a:t>If this is the family member’s first visit to the FAC they must complete a registration form</a:t>
            </a:r>
          </a:p>
          <a:p>
            <a:pPr lvl="1"/>
            <a:r>
              <a:rPr lang="en-US" sz="1600" dirty="0">
                <a:solidFill>
                  <a:schemeClr val="accent1"/>
                </a:solidFill>
                <a:latin typeface="+mj-lt"/>
              </a:rPr>
              <a:t>Appendix N: Family Registration Form</a:t>
            </a:r>
          </a:p>
          <a:p>
            <a:pPr marL="45720" lvl="0" indent="0">
              <a:buNone/>
            </a:pPr>
            <a:endParaRPr lang="en-US" sz="1600" dirty="0">
              <a:latin typeface="+mj-lt"/>
            </a:endParaRPr>
          </a:p>
          <a:p>
            <a:pPr lvl="0"/>
            <a:r>
              <a:rPr lang="en-US" sz="1600" dirty="0">
                <a:latin typeface="+mj-lt"/>
              </a:rPr>
              <a:t>If someone has presented to the registration area and is not looking for a family member or is providing suspicious information, notify security immediately</a:t>
            </a:r>
          </a:p>
          <a:p>
            <a:pPr lvl="0"/>
            <a:endParaRPr lang="en-US" sz="1600" dirty="0">
              <a:latin typeface="+mj-lt"/>
            </a:endParaRPr>
          </a:p>
          <a:p>
            <a:pPr lvl="0"/>
            <a:r>
              <a:rPr lang="en-US" sz="1600" dirty="0">
                <a:latin typeface="+mj-lt"/>
              </a:rPr>
              <a:t> Site security is crucial to preserving privacy</a:t>
            </a:r>
          </a:p>
          <a:p>
            <a:pPr lvl="0"/>
            <a:endParaRPr lang="en-US" sz="1600" dirty="0">
              <a:latin typeface="+mj-lt"/>
            </a:endParaRPr>
          </a:p>
          <a:p>
            <a:pPr lvl="0"/>
            <a:r>
              <a:rPr lang="en-US" sz="1600" dirty="0">
                <a:latin typeface="+mj-lt"/>
              </a:rPr>
              <a:t>“Family” will include immediate family and household members</a:t>
            </a:r>
          </a:p>
          <a:p>
            <a:pPr lvl="1"/>
            <a:r>
              <a:rPr lang="en-US" sz="1600" dirty="0">
                <a:latin typeface="+mj-lt"/>
              </a:rPr>
              <a:t>At the discretion of the FAC leadership, may be expanded to other individuals that consider the victim to be a part of the victim’s family, even if there is not a legal familial relationship, and/or individuals that investigators wish to bring to the FAC</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41</a:t>
            </a:fld>
            <a:endParaRPr lang="en-US"/>
          </a:p>
        </p:txBody>
      </p:sp>
      <p:sp>
        <p:nvSpPr>
          <p:cNvPr id="6" name="Title 5"/>
          <p:cNvSpPr>
            <a:spLocks noGrp="1"/>
          </p:cNvSpPr>
          <p:nvPr>
            <p:ph type="title"/>
          </p:nvPr>
        </p:nvSpPr>
        <p:spPr>
          <a:xfrm>
            <a:off x="533400" y="0"/>
            <a:ext cx="8229600" cy="889000"/>
          </a:xfrm>
        </p:spPr>
        <p:txBody>
          <a:bodyPr>
            <a:normAutofit/>
          </a:bodyPr>
          <a:lstStyle/>
          <a:p>
            <a:pPr algn="ctr"/>
            <a:r>
              <a:rPr lang="en-US" sz="3600" b="1" dirty="0">
                <a:latin typeface="Franklin Gothic Medium Cond" panose="020B0606030402020204" pitchFamily="34" charset="0"/>
              </a:rPr>
              <a:t>FAMILY REGISTRATION PROCEDURE</a:t>
            </a:r>
          </a:p>
        </p:txBody>
      </p:sp>
    </p:spTree>
    <p:extLst>
      <p:ext uri="{BB962C8B-B14F-4D97-AF65-F5344CB8AC3E}">
        <p14:creationId xmlns:p14="http://schemas.microsoft.com/office/powerpoint/2010/main" val="11959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1" y="1127758"/>
            <a:ext cx="8991600" cy="4091942"/>
          </a:xfrm>
        </p:spPr>
        <p:txBody>
          <a:bodyPr>
            <a:noAutofit/>
          </a:bodyPr>
          <a:lstStyle/>
          <a:p>
            <a:pPr lvl="0"/>
            <a:r>
              <a:rPr lang="en-US" sz="1600" dirty="0">
                <a:latin typeface="+mj-lt"/>
              </a:rPr>
              <a:t>Adult family members will be asked to sign-in and provide government-issued photo  ID during the registration process to confirm their identity.  Individuals who cannot produce ID will be referred to Law Enforcement</a:t>
            </a:r>
          </a:p>
          <a:p>
            <a:pPr lvl="1"/>
            <a:r>
              <a:rPr lang="en-US" sz="1600" dirty="0">
                <a:solidFill>
                  <a:schemeClr val="accent1"/>
                </a:solidFill>
                <a:latin typeface="+mj-lt"/>
              </a:rPr>
              <a:t>Appendix O: Family Sign In-Out Form</a:t>
            </a:r>
          </a:p>
          <a:p>
            <a:pPr marL="45720" lvl="0" indent="0">
              <a:buNone/>
            </a:pPr>
            <a:endParaRPr lang="en-US" sz="1600" dirty="0">
              <a:latin typeface="+mj-lt"/>
            </a:endParaRPr>
          </a:p>
          <a:p>
            <a:pPr lvl="0"/>
            <a:r>
              <a:rPr lang="en-US" sz="1600" dirty="0">
                <a:latin typeface="+mj-lt"/>
              </a:rPr>
              <a:t>All registered family members will have a wristband placed  (color by day)</a:t>
            </a:r>
          </a:p>
          <a:p>
            <a:pPr lvl="0"/>
            <a:endParaRPr lang="en-US" sz="1600" dirty="0">
              <a:latin typeface="+mj-lt"/>
            </a:endParaRPr>
          </a:p>
          <a:p>
            <a:pPr lvl="0"/>
            <a:r>
              <a:rPr lang="en-US" sz="1600" dirty="0">
                <a:latin typeface="+mj-lt"/>
              </a:rPr>
              <a:t>Provide all family members with a Family Resource Packet if available</a:t>
            </a:r>
          </a:p>
          <a:p>
            <a:pPr marL="45720" lvl="0" indent="0">
              <a:buNone/>
            </a:pPr>
            <a:endParaRPr lang="en-US" sz="1600" dirty="0">
              <a:latin typeface="+mj-lt"/>
            </a:endParaRPr>
          </a:p>
          <a:p>
            <a:pPr lvl="0"/>
            <a:r>
              <a:rPr lang="en-US" sz="1600" dirty="0">
                <a:latin typeface="+mj-lt"/>
              </a:rPr>
              <a:t>For the purposes of continuity of care and if staff resources allow, a Family Liaison should be assigned whenever possible based upon resource availability</a:t>
            </a:r>
          </a:p>
          <a:p>
            <a:pPr marL="45720" lvl="0" indent="0">
              <a:buNone/>
            </a:pPr>
            <a:r>
              <a:rPr lang="en-US" sz="1600" dirty="0">
                <a:latin typeface="+mj-lt"/>
              </a:rPr>
              <a:t>   </a:t>
            </a:r>
          </a:p>
          <a:p>
            <a:pPr lvl="0"/>
            <a:r>
              <a:rPr lang="en-US" sz="1600" dirty="0">
                <a:latin typeface="+mj-lt"/>
              </a:rPr>
              <a:t>All family members must remove their wristband at the close of the FAC for the duration of the operation</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42</a:t>
            </a:fld>
            <a:endParaRPr lang="en-US"/>
          </a:p>
        </p:txBody>
      </p:sp>
      <p:sp>
        <p:nvSpPr>
          <p:cNvPr id="6" name="Title 5"/>
          <p:cNvSpPr>
            <a:spLocks noGrp="1"/>
          </p:cNvSpPr>
          <p:nvPr>
            <p:ph type="title"/>
          </p:nvPr>
        </p:nvSpPr>
        <p:spPr>
          <a:xfrm>
            <a:off x="457200" y="190500"/>
            <a:ext cx="8229600" cy="889000"/>
          </a:xfrm>
        </p:spPr>
        <p:txBody>
          <a:bodyPr>
            <a:normAutofit/>
          </a:bodyPr>
          <a:lstStyle/>
          <a:p>
            <a:pPr algn="ctr"/>
            <a:r>
              <a:rPr lang="en-US" sz="3600" b="1" dirty="0">
                <a:latin typeface="Franklin Gothic Medium Cond" panose="020B0606030402020204" pitchFamily="34" charset="0"/>
              </a:rPr>
              <a:t>FAMILY REGISTRATION PROCEDURE (cont.)</a:t>
            </a:r>
            <a:endParaRPr lang="en-US" sz="3600" dirty="0">
              <a:latin typeface="Franklin Gothic Medium Cond" panose="020B0606030402020204" pitchFamily="34" charset="0"/>
            </a:endParaRPr>
          </a:p>
        </p:txBody>
      </p:sp>
    </p:spTree>
    <p:extLst>
      <p:ext uri="{BB962C8B-B14F-4D97-AF65-F5344CB8AC3E}">
        <p14:creationId xmlns:p14="http://schemas.microsoft.com/office/powerpoint/2010/main" val="395360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57300"/>
            <a:ext cx="8991600" cy="4091942"/>
          </a:xfrm>
        </p:spPr>
        <p:txBody>
          <a:bodyPr>
            <a:noAutofit/>
          </a:bodyPr>
          <a:lstStyle/>
          <a:p>
            <a:pPr marL="45720" indent="0">
              <a:buNone/>
            </a:pPr>
            <a:r>
              <a:rPr lang="en-US" sz="2000" u="sng" dirty="0">
                <a:latin typeface="+mj-lt"/>
              </a:rPr>
              <a:t>FUNCTION</a:t>
            </a:r>
            <a:r>
              <a:rPr lang="en-US" sz="2000" dirty="0">
                <a:latin typeface="+mj-lt"/>
              </a:rPr>
              <a:t>:   </a:t>
            </a:r>
          </a:p>
          <a:p>
            <a:r>
              <a:rPr lang="en-US" sz="1800" dirty="0">
                <a:latin typeface="+mj-lt"/>
              </a:rPr>
              <a:t>An individual assigned to a family to provide family members with a brief overview of the </a:t>
            </a:r>
            <a:r>
              <a:rPr lang="en-US" sz="1800" u="sng" dirty="0">
                <a:latin typeface="+mj-lt"/>
              </a:rPr>
              <a:t>services</a:t>
            </a:r>
            <a:r>
              <a:rPr lang="en-US" sz="1800" dirty="0">
                <a:latin typeface="+mj-lt"/>
              </a:rPr>
              <a:t> provided at the FAC, </a:t>
            </a:r>
          </a:p>
          <a:p>
            <a:r>
              <a:rPr lang="en-US" sz="1800" dirty="0">
                <a:latin typeface="+mj-lt"/>
              </a:rPr>
              <a:t>provide them with the time of the next scheduled Family Briefing, </a:t>
            </a:r>
          </a:p>
          <a:p>
            <a:r>
              <a:rPr lang="en-US" sz="1800" dirty="0">
                <a:latin typeface="+mj-lt"/>
              </a:rPr>
              <a:t>a tour of the facility (if possible) and assist them with the items in the Family Resource Packet and with any immediate and ongoing needs during the course of their stay at the FAC</a:t>
            </a:r>
          </a:p>
          <a:p>
            <a:pPr marL="45720" indent="0">
              <a:buNone/>
            </a:pPr>
            <a:endParaRPr lang="en-US" sz="1800" u="sng" dirty="0">
              <a:latin typeface="+mj-lt"/>
            </a:endParaRPr>
          </a:p>
          <a:p>
            <a:pPr marL="45720" indent="0">
              <a:buNone/>
            </a:pPr>
            <a:r>
              <a:rPr lang="en-US" sz="2000" u="sng" dirty="0">
                <a:latin typeface="+mj-lt"/>
              </a:rPr>
              <a:t>RESPONSIBLE AGENCIES</a:t>
            </a:r>
            <a:r>
              <a:rPr lang="en-US" sz="1800" dirty="0">
                <a:latin typeface="+mj-lt"/>
              </a:rPr>
              <a:t>:</a:t>
            </a:r>
            <a:r>
              <a:rPr lang="en-US" sz="1800" u="sng" dirty="0">
                <a:latin typeface="+mj-lt"/>
              </a:rPr>
              <a:t> </a:t>
            </a:r>
            <a:r>
              <a:rPr lang="en-US" sz="1800" dirty="0">
                <a:latin typeface="+mj-lt"/>
              </a:rPr>
              <a:t>  </a:t>
            </a:r>
          </a:p>
          <a:p>
            <a:r>
              <a:rPr lang="en-US" sz="1800" dirty="0">
                <a:latin typeface="+mj-lt"/>
              </a:rPr>
              <a:t>While the Family Liaison may be assigned to any response organization as </a:t>
            </a:r>
            <a:r>
              <a:rPr lang="en-US" sz="1800" u="sng" dirty="0">
                <a:latin typeface="+mj-lt"/>
              </a:rPr>
              <a:t>assigned</a:t>
            </a:r>
            <a:r>
              <a:rPr lang="en-US" sz="1800" dirty="0">
                <a:latin typeface="+mj-lt"/>
              </a:rPr>
              <a:t> by Incident Command, </a:t>
            </a:r>
            <a:r>
              <a:rPr lang="en-US" sz="1800" b="1" dirty="0">
                <a:latin typeface="+mj-lt"/>
              </a:rPr>
              <a:t>behavioral health support should be strongly considered</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43</a:t>
            </a:fld>
            <a:endParaRPr lang="en-US"/>
          </a:p>
        </p:txBody>
      </p:sp>
      <p:sp>
        <p:nvSpPr>
          <p:cNvPr id="6" name="Title 5"/>
          <p:cNvSpPr>
            <a:spLocks noGrp="1"/>
          </p:cNvSpPr>
          <p:nvPr>
            <p:ph type="title"/>
          </p:nvPr>
        </p:nvSpPr>
        <p:spPr>
          <a:xfrm>
            <a:off x="533400" y="190500"/>
            <a:ext cx="8229600" cy="889000"/>
          </a:xfrm>
        </p:spPr>
        <p:txBody>
          <a:bodyPr>
            <a:normAutofit/>
          </a:bodyPr>
          <a:lstStyle/>
          <a:p>
            <a:pPr algn="ctr"/>
            <a:r>
              <a:rPr lang="en-US" b="1" dirty="0">
                <a:latin typeface="Franklin Gothic Medium Cond" panose="020B0606030402020204" pitchFamily="34" charset="0"/>
              </a:rPr>
              <a:t>FAMILY LIAISON</a:t>
            </a:r>
            <a:endParaRPr lang="en-US" sz="5400" b="1" dirty="0">
              <a:latin typeface="Franklin Gothic Medium Cond" panose="020B0606030402020204" pitchFamily="34" charset="0"/>
            </a:endParaRPr>
          </a:p>
        </p:txBody>
      </p:sp>
    </p:spTree>
    <p:extLst>
      <p:ext uri="{BB962C8B-B14F-4D97-AF65-F5344CB8AC3E}">
        <p14:creationId xmlns:p14="http://schemas.microsoft.com/office/powerpoint/2010/main" val="262647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33500"/>
            <a:ext cx="8458200" cy="3604260"/>
          </a:xfrm>
        </p:spPr>
        <p:txBody>
          <a:bodyPr>
            <a:normAutofit/>
          </a:bodyPr>
          <a:lstStyle/>
          <a:p>
            <a:r>
              <a:rPr lang="en-US" sz="2000" dirty="0">
                <a:latin typeface="+mj-lt"/>
              </a:rPr>
              <a:t>Children and adults with disabilities have the same right to services in general population as other residents </a:t>
            </a:r>
          </a:p>
          <a:p>
            <a:pPr marL="45720" indent="0">
              <a:buNone/>
            </a:pPr>
            <a:endParaRPr lang="en-US" sz="2000" dirty="0">
              <a:latin typeface="+mj-lt"/>
            </a:endParaRPr>
          </a:p>
          <a:p>
            <a:r>
              <a:rPr lang="en-US" sz="2000" dirty="0">
                <a:latin typeface="+mj-lt"/>
              </a:rPr>
              <a:t>Disabilities may vary and include: physical, sensory, mental health, and cognitive and/or intellectual disabilities </a:t>
            </a:r>
          </a:p>
          <a:p>
            <a:endParaRPr lang="en-US" sz="2000" dirty="0">
              <a:latin typeface="+mj-lt"/>
            </a:endParaRPr>
          </a:p>
          <a:p>
            <a:r>
              <a:rPr lang="en-US" sz="2000" dirty="0">
                <a:latin typeface="+mj-lt"/>
              </a:rPr>
              <a:t>Effective communication</a:t>
            </a:r>
          </a:p>
          <a:p>
            <a:endParaRPr lang="en-US" sz="2000" dirty="0">
              <a:latin typeface="+mj-lt"/>
            </a:endParaRPr>
          </a:p>
          <a:p>
            <a:r>
              <a:rPr lang="en-US" sz="2000" dirty="0">
                <a:latin typeface="+mj-lt"/>
              </a:rPr>
              <a:t>Program Modifications</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44</a:t>
            </a:fld>
            <a:endParaRPr lang="en-US"/>
          </a:p>
        </p:txBody>
      </p:sp>
      <p:sp>
        <p:nvSpPr>
          <p:cNvPr id="6" name="Title 5"/>
          <p:cNvSpPr>
            <a:spLocks noGrp="1"/>
          </p:cNvSpPr>
          <p:nvPr>
            <p:ph type="title"/>
          </p:nvPr>
        </p:nvSpPr>
        <p:spPr>
          <a:xfrm>
            <a:off x="457200" y="114300"/>
            <a:ext cx="8229600" cy="889000"/>
          </a:xfrm>
        </p:spPr>
        <p:txBody>
          <a:bodyPr>
            <a:normAutofit/>
          </a:bodyPr>
          <a:lstStyle/>
          <a:p>
            <a:pPr algn="ctr"/>
            <a:r>
              <a:rPr lang="en-US" sz="3600" b="1" dirty="0">
                <a:latin typeface="Franklin Gothic Medium Cond" panose="020B0606030402020204" pitchFamily="34" charset="0"/>
              </a:rPr>
              <a:t>VULNERABLE POPULATIONS</a:t>
            </a:r>
            <a:endParaRPr lang="en-US" b="1" dirty="0">
              <a:latin typeface="Franklin Gothic Medium Cond" panose="020B0606030402020204" pitchFamily="34" charset="0"/>
            </a:endParaRPr>
          </a:p>
        </p:txBody>
      </p:sp>
    </p:spTree>
    <p:extLst>
      <p:ext uri="{BB962C8B-B14F-4D97-AF65-F5344CB8AC3E}">
        <p14:creationId xmlns:p14="http://schemas.microsoft.com/office/powerpoint/2010/main" val="26338618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57300"/>
            <a:ext cx="8407893" cy="4028441"/>
          </a:xfrm>
        </p:spPr>
        <p:txBody>
          <a:bodyPr>
            <a:normAutofit fontScale="77500" lnSpcReduction="20000"/>
          </a:bodyPr>
          <a:lstStyle/>
          <a:p>
            <a:r>
              <a:rPr lang="en-US" u="sng" dirty="0">
                <a:latin typeface="+mj-lt"/>
              </a:rPr>
              <a:t>Linguistic competence</a:t>
            </a:r>
            <a:r>
              <a:rPr lang="en-US" dirty="0">
                <a:latin typeface="+mj-lt"/>
              </a:rPr>
              <a:t>: the capacity to communicate effectively, and convey information in a manner that is easily understood by diverse audiences including persons of limited English proficiency, those who have low literacy skills or are not literate, and individuals with disabilities</a:t>
            </a:r>
          </a:p>
          <a:p>
            <a:pPr marL="45720" indent="0">
              <a:buNone/>
            </a:pPr>
            <a:endParaRPr lang="en-US" dirty="0">
              <a:latin typeface="+mj-lt"/>
            </a:endParaRPr>
          </a:p>
          <a:p>
            <a:r>
              <a:rPr lang="en-US" dirty="0">
                <a:latin typeface="+mj-lt"/>
              </a:rPr>
              <a:t>Translation and interpreter services may be necessary at the FAC and should be anticipated</a:t>
            </a:r>
          </a:p>
          <a:p>
            <a:pPr marL="45720" indent="0">
              <a:buNone/>
            </a:pPr>
            <a:endParaRPr lang="en-US" dirty="0">
              <a:latin typeface="+mj-lt"/>
            </a:endParaRPr>
          </a:p>
          <a:p>
            <a:r>
              <a:rPr lang="en-US" dirty="0">
                <a:latin typeface="+mj-lt"/>
              </a:rPr>
              <a:t>Easily understood individual-related materials, vital information in most commonly encountered languages and appropriate signage during the FAC will be made available to the extent possible</a:t>
            </a:r>
          </a:p>
          <a:p>
            <a:pPr marL="45720" indent="0">
              <a:buNone/>
            </a:pPr>
            <a:endParaRPr lang="en-US" dirty="0">
              <a:solidFill>
                <a:schemeClr val="accent1"/>
              </a:solidFill>
              <a:latin typeface="+mj-lt"/>
            </a:endParaRPr>
          </a:p>
          <a:p>
            <a:r>
              <a:rPr lang="en-US" dirty="0">
                <a:solidFill>
                  <a:schemeClr val="accent1"/>
                </a:solidFill>
                <a:latin typeface="+mj-lt"/>
              </a:rPr>
              <a:t>Appendix P: Translation/ Interpretation Resources</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45</a:t>
            </a:fld>
            <a:endParaRPr lang="en-US"/>
          </a:p>
        </p:txBody>
      </p:sp>
      <p:sp>
        <p:nvSpPr>
          <p:cNvPr id="6" name="Title 5"/>
          <p:cNvSpPr>
            <a:spLocks noGrp="1"/>
          </p:cNvSpPr>
          <p:nvPr>
            <p:ph type="title"/>
          </p:nvPr>
        </p:nvSpPr>
        <p:spPr>
          <a:xfrm>
            <a:off x="533400" y="114300"/>
            <a:ext cx="8229600" cy="889000"/>
          </a:xfrm>
        </p:spPr>
        <p:txBody>
          <a:bodyPr>
            <a:normAutofit/>
          </a:bodyPr>
          <a:lstStyle/>
          <a:p>
            <a:pPr algn="ctr"/>
            <a:r>
              <a:rPr lang="en-US" sz="3600" b="1" dirty="0">
                <a:latin typeface="Franklin Gothic Medium Cond" panose="020B0606030402020204" pitchFamily="34" charset="0"/>
              </a:rPr>
              <a:t>TRANSLATION/INTERPRETER SERVICES</a:t>
            </a:r>
            <a:endParaRPr lang="en-US" b="1" dirty="0">
              <a:latin typeface="Franklin Gothic Medium Cond" panose="020B0606030402020204" pitchFamily="34" charset="0"/>
            </a:endParaRPr>
          </a:p>
        </p:txBody>
      </p:sp>
    </p:spTree>
    <p:extLst>
      <p:ext uri="{BB962C8B-B14F-4D97-AF65-F5344CB8AC3E}">
        <p14:creationId xmlns:p14="http://schemas.microsoft.com/office/powerpoint/2010/main" val="42596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00100"/>
            <a:ext cx="8839200" cy="4762500"/>
          </a:xfrm>
        </p:spPr>
        <p:txBody>
          <a:bodyPr>
            <a:noAutofit/>
          </a:bodyPr>
          <a:lstStyle/>
          <a:p>
            <a:r>
              <a:rPr lang="en-US" sz="2000" dirty="0">
                <a:latin typeface="+mj-lt"/>
              </a:rPr>
              <a:t>Values, norms, and traditions of different populations affect how individuals perceive, think about, and make judgments about health, health behaviors, and public health services</a:t>
            </a:r>
          </a:p>
          <a:p>
            <a:r>
              <a:rPr lang="en-US" sz="2000" dirty="0">
                <a:latin typeface="+mj-lt"/>
              </a:rPr>
              <a:t>Cultural traditions will impact a wide range of issues, including the family grieving process and spiritual care needs and will be important to survivors  </a:t>
            </a:r>
          </a:p>
          <a:p>
            <a:r>
              <a:rPr lang="en-US" sz="2000" dirty="0">
                <a:latin typeface="+mj-lt"/>
              </a:rPr>
              <a:t>There will likely be specific concerns regarding:</a:t>
            </a:r>
          </a:p>
          <a:p>
            <a:pPr lvl="1"/>
            <a:r>
              <a:rPr lang="en-US" sz="2000" dirty="0">
                <a:latin typeface="+mj-lt"/>
              </a:rPr>
              <a:t>Autopsies</a:t>
            </a:r>
          </a:p>
          <a:p>
            <a:pPr lvl="1"/>
            <a:r>
              <a:rPr lang="en-US" sz="2000" dirty="0">
                <a:latin typeface="+mj-lt"/>
              </a:rPr>
              <a:t>Timeframe and handling of the body, including ceremonial washing of the deceased</a:t>
            </a:r>
          </a:p>
          <a:p>
            <a:pPr lvl="1"/>
            <a:r>
              <a:rPr lang="en-US" sz="2000" dirty="0">
                <a:latin typeface="+mj-lt"/>
              </a:rPr>
              <a:t>Religious ceremonies and/or items to be left with the dead</a:t>
            </a:r>
          </a:p>
          <a:p>
            <a:pPr marL="274320" lvl="1" indent="-274320">
              <a:spcBef>
                <a:spcPts val="580"/>
              </a:spcBef>
              <a:buClr>
                <a:schemeClr val="accent1"/>
              </a:buClr>
            </a:pPr>
            <a:r>
              <a:rPr lang="en-US" sz="2000" dirty="0">
                <a:latin typeface="+mj-lt"/>
              </a:rPr>
              <a:t>Medical Examiner/Coroner will need to determine to what extent he/she is able to accommodate various religious beliefs and practices</a:t>
            </a:r>
          </a:p>
          <a:p>
            <a:r>
              <a:rPr lang="en-US" sz="2000" dirty="0">
                <a:solidFill>
                  <a:schemeClr val="accent1"/>
                </a:solidFill>
                <a:latin typeface="+mj-lt"/>
              </a:rPr>
              <a:t>Appendix Q: Cultural and Religious Considerations</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46</a:t>
            </a:fld>
            <a:endParaRPr lang="en-US"/>
          </a:p>
        </p:txBody>
      </p:sp>
      <p:sp>
        <p:nvSpPr>
          <p:cNvPr id="6" name="Title 5"/>
          <p:cNvSpPr>
            <a:spLocks noGrp="1"/>
          </p:cNvSpPr>
          <p:nvPr>
            <p:ph type="title"/>
          </p:nvPr>
        </p:nvSpPr>
        <p:spPr>
          <a:xfrm>
            <a:off x="533400" y="-114300"/>
            <a:ext cx="8229600" cy="889000"/>
          </a:xfrm>
        </p:spPr>
        <p:txBody>
          <a:bodyPr>
            <a:normAutofit/>
          </a:bodyPr>
          <a:lstStyle/>
          <a:p>
            <a:pPr algn="ctr"/>
            <a:r>
              <a:rPr lang="en-US" b="1" dirty="0">
                <a:latin typeface="Franklin Gothic Medium Cond" panose="020B0606030402020204" pitchFamily="34" charset="0"/>
              </a:rPr>
              <a:t>CULTURAL CONSIDERATIONS</a:t>
            </a:r>
            <a:endParaRPr lang="en-US" sz="4400" b="1" dirty="0">
              <a:latin typeface="Franklin Gothic Medium Cond" panose="020B0606030402020204" pitchFamily="34" charset="0"/>
            </a:endParaRPr>
          </a:p>
        </p:txBody>
      </p:sp>
    </p:spTree>
    <p:extLst>
      <p:ext uri="{BB962C8B-B14F-4D97-AF65-F5344CB8AC3E}">
        <p14:creationId xmlns:p14="http://schemas.microsoft.com/office/powerpoint/2010/main" val="124202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104900"/>
            <a:ext cx="8382000" cy="4091941"/>
          </a:xfrm>
        </p:spPr>
        <p:txBody>
          <a:bodyPr>
            <a:normAutofit/>
          </a:bodyPr>
          <a:lstStyle/>
          <a:p>
            <a:r>
              <a:rPr lang="en-US" dirty="0">
                <a:latin typeface="+mj-lt"/>
              </a:rPr>
              <a:t>Only service animals in compliance with state and federal law will be permitted at the FAC</a:t>
            </a:r>
          </a:p>
          <a:p>
            <a:pPr marL="45720" indent="0">
              <a:buNone/>
            </a:pPr>
            <a:r>
              <a:rPr lang="en-US" dirty="0">
                <a:latin typeface="+mj-lt"/>
              </a:rPr>
              <a:t>  </a:t>
            </a:r>
          </a:p>
          <a:p>
            <a:r>
              <a:rPr lang="en-US" dirty="0">
                <a:latin typeface="+mj-lt"/>
              </a:rPr>
              <a:t>Resources permitting, an animal shelter for pets may be established within or near the same facility as the FAC, with the intention that family members will be available to assist in their care </a:t>
            </a:r>
          </a:p>
          <a:p>
            <a:pPr lvl="1"/>
            <a:r>
              <a:rPr lang="en-US" dirty="0">
                <a:latin typeface="+mj-lt"/>
              </a:rPr>
              <a:t>If necessary, activate the local Animal Control Officer and/or the regional State Animal Response Team</a:t>
            </a:r>
          </a:p>
        </p:txBody>
      </p:sp>
      <p:sp>
        <p:nvSpPr>
          <p:cNvPr id="5" name="Slide Number Placeholder 4"/>
          <p:cNvSpPr>
            <a:spLocks noGrp="1"/>
          </p:cNvSpPr>
          <p:nvPr>
            <p:ph type="sldNum" sz="quarter" idx="12"/>
          </p:nvPr>
        </p:nvSpPr>
        <p:spPr/>
        <p:txBody>
          <a:bodyPr/>
          <a:lstStyle/>
          <a:p>
            <a:fld id="{F7886C9C-DC18-4195-8FD5-A50AA931D419}" type="slidenum">
              <a:rPr lang="en-US" smtClean="0"/>
              <a:pPr/>
              <a:t>47</a:t>
            </a:fld>
            <a:endParaRPr lang="en-US"/>
          </a:p>
        </p:txBody>
      </p:sp>
      <p:sp>
        <p:nvSpPr>
          <p:cNvPr id="6" name="Title 5"/>
          <p:cNvSpPr>
            <a:spLocks noGrp="1"/>
          </p:cNvSpPr>
          <p:nvPr>
            <p:ph type="title"/>
          </p:nvPr>
        </p:nvSpPr>
        <p:spPr>
          <a:xfrm>
            <a:off x="533400" y="190500"/>
            <a:ext cx="8229600" cy="889000"/>
          </a:xfrm>
        </p:spPr>
        <p:txBody>
          <a:bodyPr>
            <a:normAutofit/>
          </a:bodyPr>
          <a:lstStyle/>
          <a:p>
            <a:pPr algn="ctr"/>
            <a:r>
              <a:rPr lang="en-US" b="1" dirty="0">
                <a:latin typeface="Franklin Gothic Medium Cond" panose="020B0606030402020204" pitchFamily="34" charset="0"/>
              </a:rPr>
              <a:t>ANIMALS</a:t>
            </a:r>
            <a:endParaRPr lang="en-US" sz="5400" b="1" dirty="0">
              <a:latin typeface="Franklin Gothic Medium Cond" panose="020B0606030402020204" pitchFamily="34" charset="0"/>
            </a:endParaRPr>
          </a:p>
        </p:txBody>
      </p:sp>
    </p:spTree>
    <p:extLst>
      <p:ext uri="{BB962C8B-B14F-4D97-AF65-F5344CB8AC3E}">
        <p14:creationId xmlns:p14="http://schemas.microsoft.com/office/powerpoint/2010/main" val="245454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33500"/>
            <a:ext cx="8407893" cy="3964941"/>
          </a:xfrm>
        </p:spPr>
        <p:txBody>
          <a:bodyPr>
            <a:normAutofit fontScale="77500" lnSpcReduction="20000"/>
          </a:bodyPr>
          <a:lstStyle/>
          <a:p>
            <a:pPr marL="45720" indent="0">
              <a:buNone/>
            </a:pPr>
            <a:r>
              <a:rPr lang="en-US" u="sng" dirty="0">
                <a:latin typeface="+mj-lt"/>
              </a:rPr>
              <a:t>FUNCTION</a:t>
            </a:r>
            <a:r>
              <a:rPr lang="en-US" dirty="0">
                <a:latin typeface="+mj-lt"/>
              </a:rPr>
              <a:t>:  </a:t>
            </a:r>
          </a:p>
          <a:p>
            <a:r>
              <a:rPr lang="en-US" dirty="0">
                <a:latin typeface="+mj-lt"/>
              </a:rPr>
              <a:t>Conducted as a group to provide and disseminate general information on the status of the overall response and recovery effort, educate family members on the process of victim identification, what to expect at the FAC, and what services are available through the FAC</a:t>
            </a:r>
          </a:p>
          <a:p>
            <a:r>
              <a:rPr lang="en-US" dirty="0">
                <a:latin typeface="+mj-lt"/>
              </a:rPr>
              <a:t>Primary goal is to ensure that families have current and accurate information</a:t>
            </a:r>
          </a:p>
          <a:p>
            <a:pPr marL="45720" indent="0">
              <a:buNone/>
            </a:pPr>
            <a:endParaRPr lang="en-US" dirty="0">
              <a:latin typeface="+mj-lt"/>
            </a:endParaRPr>
          </a:p>
          <a:p>
            <a:pPr marL="45720" indent="0">
              <a:buNone/>
            </a:pPr>
            <a:r>
              <a:rPr lang="en-US" u="sng" dirty="0">
                <a:latin typeface="+mj-lt"/>
              </a:rPr>
              <a:t>RESPONSIBLE AGENCIES</a:t>
            </a:r>
            <a:r>
              <a:rPr lang="en-US" dirty="0">
                <a:latin typeface="+mj-lt"/>
              </a:rPr>
              <a:t>: </a:t>
            </a:r>
          </a:p>
          <a:p>
            <a:r>
              <a:rPr lang="en-US" dirty="0">
                <a:latin typeface="+mj-lt"/>
              </a:rPr>
              <a:t>Briefings will be coordinated by FAC leadership with information provided by representatives from Law Enforcement, Medical Examiner, and others as deemed appropriate by Incident Command, such as representatives from state and federal agencies</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48</a:t>
            </a:fld>
            <a:endParaRPr lang="en-US"/>
          </a:p>
        </p:txBody>
      </p:sp>
      <p:sp>
        <p:nvSpPr>
          <p:cNvPr id="6" name="Title 5"/>
          <p:cNvSpPr>
            <a:spLocks noGrp="1"/>
          </p:cNvSpPr>
          <p:nvPr>
            <p:ph type="title"/>
          </p:nvPr>
        </p:nvSpPr>
        <p:spPr>
          <a:xfrm>
            <a:off x="533400" y="266700"/>
            <a:ext cx="8229600" cy="889000"/>
          </a:xfrm>
        </p:spPr>
        <p:txBody>
          <a:bodyPr/>
          <a:lstStyle/>
          <a:p>
            <a:pPr algn="ctr"/>
            <a:r>
              <a:rPr lang="en-US" b="1" dirty="0">
                <a:latin typeface="Franklin Gothic Medium Cond" panose="020B0606030402020204" pitchFamily="34" charset="0"/>
              </a:rPr>
              <a:t>FAMILY BRIEFINGS</a:t>
            </a:r>
          </a:p>
        </p:txBody>
      </p:sp>
    </p:spTree>
    <p:extLst>
      <p:ext uri="{BB962C8B-B14F-4D97-AF65-F5344CB8AC3E}">
        <p14:creationId xmlns:p14="http://schemas.microsoft.com/office/powerpoint/2010/main" val="3585725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32559"/>
            <a:ext cx="8407893" cy="3964941"/>
          </a:xfrm>
        </p:spPr>
        <p:txBody>
          <a:bodyPr>
            <a:normAutofit lnSpcReduction="10000"/>
          </a:bodyPr>
          <a:lstStyle/>
          <a:p>
            <a:r>
              <a:rPr lang="en-US" sz="2400" dirty="0">
                <a:latin typeface="+mj-lt"/>
              </a:rPr>
              <a:t>Guidelines</a:t>
            </a:r>
          </a:p>
          <a:p>
            <a:pPr lvl="1"/>
            <a:r>
              <a:rPr lang="en-US" sz="2000" dirty="0">
                <a:latin typeface="+mj-lt"/>
              </a:rPr>
              <a:t>Always provide information to the families before releasing information to the media</a:t>
            </a:r>
          </a:p>
          <a:p>
            <a:pPr lvl="1"/>
            <a:r>
              <a:rPr lang="en-US" sz="2000" dirty="0">
                <a:latin typeface="+mj-lt"/>
              </a:rPr>
              <a:t>The Medical Examiner, or their designee, should be present at all briefings to report on victim identification processes and progress</a:t>
            </a:r>
          </a:p>
          <a:p>
            <a:pPr marL="365760" lvl="1" indent="0">
              <a:buNone/>
            </a:pPr>
            <a:endParaRPr lang="en-US" sz="2000" dirty="0">
              <a:latin typeface="+mj-lt"/>
            </a:endParaRPr>
          </a:p>
          <a:p>
            <a:r>
              <a:rPr lang="en-US" sz="2400" dirty="0">
                <a:latin typeface="+mj-lt"/>
              </a:rPr>
              <a:t>Procedure</a:t>
            </a:r>
          </a:p>
          <a:p>
            <a:pPr lvl="1"/>
            <a:r>
              <a:rPr lang="en-US" sz="2000" dirty="0">
                <a:latin typeface="+mj-lt"/>
              </a:rPr>
              <a:t>PIO in coordination with the FAC Director and Medical Examiner schedules the time and location of the family briefings</a:t>
            </a:r>
          </a:p>
          <a:p>
            <a:pPr marL="365760" lvl="1" indent="0">
              <a:buNone/>
            </a:pPr>
            <a:endParaRPr lang="en-US" sz="2000" dirty="0">
              <a:latin typeface="+mj-lt"/>
            </a:endParaRPr>
          </a:p>
          <a:p>
            <a:r>
              <a:rPr lang="en-US" sz="2400" dirty="0">
                <a:latin typeface="+mj-lt"/>
              </a:rPr>
              <a:t>Agenda/Talking Point Guidelines</a:t>
            </a:r>
          </a:p>
          <a:p>
            <a:pPr marL="45720" indent="0">
              <a:buNone/>
            </a:pPr>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49</a:t>
            </a:fld>
            <a:endParaRPr lang="en-US"/>
          </a:p>
        </p:txBody>
      </p:sp>
      <p:sp>
        <p:nvSpPr>
          <p:cNvPr id="6" name="Title 5"/>
          <p:cNvSpPr>
            <a:spLocks noGrp="1"/>
          </p:cNvSpPr>
          <p:nvPr>
            <p:ph type="title"/>
          </p:nvPr>
        </p:nvSpPr>
        <p:spPr>
          <a:xfrm>
            <a:off x="457200" y="190500"/>
            <a:ext cx="8229600" cy="889000"/>
          </a:xfrm>
        </p:spPr>
        <p:txBody>
          <a:bodyPr/>
          <a:lstStyle/>
          <a:p>
            <a:pPr algn="ctr"/>
            <a:r>
              <a:rPr lang="en-US" b="1" dirty="0">
                <a:latin typeface="Franklin Gothic Medium Cond" panose="020B0606030402020204" pitchFamily="34" charset="0"/>
              </a:rPr>
              <a:t>FAMILY BRIEFINGS (cont.)</a:t>
            </a:r>
          </a:p>
        </p:txBody>
      </p:sp>
    </p:spTree>
    <p:extLst>
      <p:ext uri="{BB962C8B-B14F-4D97-AF65-F5344CB8AC3E}">
        <p14:creationId xmlns:p14="http://schemas.microsoft.com/office/powerpoint/2010/main" val="3397565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04900"/>
            <a:ext cx="5486401" cy="4155441"/>
          </a:xfrm>
        </p:spPr>
        <p:txBody>
          <a:bodyPr>
            <a:normAutofit fontScale="77500" lnSpcReduction="20000"/>
          </a:bodyPr>
          <a:lstStyle/>
          <a:p>
            <a:pPr marL="45720" indent="0">
              <a:buNone/>
            </a:pPr>
            <a:r>
              <a:rPr lang="en-US" u="sng" dirty="0">
                <a:latin typeface="+mj-lt"/>
              </a:rPr>
              <a:t>FUNCTION</a:t>
            </a:r>
            <a:r>
              <a:rPr lang="en-US" dirty="0">
                <a:latin typeface="+mj-lt"/>
              </a:rPr>
              <a:t>:</a:t>
            </a:r>
          </a:p>
          <a:p>
            <a:r>
              <a:rPr lang="en-US" dirty="0">
                <a:latin typeface="+mj-lt"/>
              </a:rPr>
              <a:t>Collection of ante mortem data for identification of human remains and to assist in the investigation</a:t>
            </a:r>
          </a:p>
          <a:p>
            <a:r>
              <a:rPr lang="en-US" dirty="0">
                <a:latin typeface="+mj-lt"/>
              </a:rPr>
              <a:t>Conducted in private interview room(s) or designated areas</a:t>
            </a:r>
          </a:p>
          <a:p>
            <a:r>
              <a:rPr lang="en-US" dirty="0">
                <a:solidFill>
                  <a:schemeClr val="accent1"/>
                </a:solidFill>
                <a:latin typeface="+mj-lt"/>
              </a:rPr>
              <a:t>Appendix R: DMORT VIP Ante Mortem Interview Form</a:t>
            </a:r>
          </a:p>
          <a:p>
            <a:pPr marL="45720" indent="0">
              <a:buNone/>
            </a:pPr>
            <a:endParaRPr lang="en-US" u="sng" dirty="0">
              <a:latin typeface="+mj-lt"/>
            </a:endParaRPr>
          </a:p>
          <a:p>
            <a:pPr marL="45720" indent="0">
              <a:buNone/>
            </a:pPr>
            <a:r>
              <a:rPr lang="en-US" u="sng" dirty="0">
                <a:latin typeface="+mj-lt"/>
              </a:rPr>
              <a:t>RESPONSIBLE AGENCIES:</a:t>
            </a:r>
            <a:r>
              <a:rPr lang="en-US" dirty="0">
                <a:latin typeface="+mj-lt"/>
              </a:rPr>
              <a:t>   </a:t>
            </a:r>
          </a:p>
          <a:p>
            <a:r>
              <a:rPr lang="en-US" dirty="0">
                <a:latin typeface="+mj-lt"/>
              </a:rPr>
              <a:t>Primary:  Law Enforcement; Medical Examiner; assigned DMORT members if activated </a:t>
            </a:r>
          </a:p>
          <a:p>
            <a:r>
              <a:rPr lang="en-US" dirty="0">
                <a:latin typeface="+mj-lt"/>
              </a:rPr>
              <a:t>Support:  Behavioral Health, Faith-based Organizations</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50</a:t>
            </a:fld>
            <a:endParaRPr lang="en-US"/>
          </a:p>
        </p:txBody>
      </p:sp>
      <p:sp>
        <p:nvSpPr>
          <p:cNvPr id="6" name="Title 5"/>
          <p:cNvSpPr>
            <a:spLocks noGrp="1"/>
          </p:cNvSpPr>
          <p:nvPr>
            <p:ph type="title"/>
          </p:nvPr>
        </p:nvSpPr>
        <p:spPr>
          <a:xfrm>
            <a:off x="457200" y="139700"/>
            <a:ext cx="8229600" cy="889000"/>
          </a:xfrm>
        </p:spPr>
        <p:txBody>
          <a:bodyPr/>
          <a:lstStyle/>
          <a:p>
            <a:pPr algn="ctr"/>
            <a:r>
              <a:rPr lang="en-US" b="1" dirty="0">
                <a:latin typeface="Franklin Gothic Medium Cond" panose="020B0606030402020204" pitchFamily="34" charset="0"/>
              </a:rPr>
              <a:t>FAMILY INTERVIEWS</a:t>
            </a:r>
          </a:p>
        </p:txBody>
      </p:sp>
      <p:pic>
        <p:nvPicPr>
          <p:cNvPr id="7" name="Picture 6">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425" y="1485900"/>
            <a:ext cx="2583775" cy="3276600"/>
          </a:xfrm>
          <a:prstGeom prst="rect">
            <a:avLst/>
          </a:prstGeom>
          <a:ln>
            <a:solidFill>
              <a:schemeClr val="tx1"/>
            </a:solidFill>
          </a:ln>
        </p:spPr>
      </p:pic>
    </p:spTree>
    <p:extLst>
      <p:ext uri="{BB962C8B-B14F-4D97-AF65-F5344CB8AC3E}">
        <p14:creationId xmlns:p14="http://schemas.microsoft.com/office/powerpoint/2010/main" val="2621802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5900"/>
            <a:ext cx="8305800" cy="3810000"/>
          </a:xfrm>
        </p:spPr>
        <p:txBody>
          <a:bodyPr>
            <a:normAutofit/>
          </a:bodyPr>
          <a:lstStyle/>
          <a:p>
            <a:pPr marL="45720" indent="0">
              <a:buNone/>
            </a:pPr>
            <a:r>
              <a:rPr lang="en-US" sz="2400" u="sng" dirty="0">
                <a:latin typeface="+mj-lt"/>
              </a:rPr>
              <a:t>FUNCTION</a:t>
            </a:r>
            <a:r>
              <a:rPr lang="en-US" sz="2400" dirty="0">
                <a:latin typeface="+mj-lt"/>
              </a:rPr>
              <a:t>:  </a:t>
            </a:r>
          </a:p>
          <a:p>
            <a:r>
              <a:rPr lang="en-US" sz="2400" dirty="0">
                <a:latin typeface="+mj-lt"/>
              </a:rPr>
              <a:t>Formal notification of death to next of kin</a:t>
            </a:r>
          </a:p>
          <a:p>
            <a:endParaRPr lang="en-US" sz="2400" dirty="0">
              <a:latin typeface="+mj-lt"/>
            </a:endParaRPr>
          </a:p>
          <a:p>
            <a:pPr marL="45720" indent="0">
              <a:buNone/>
            </a:pPr>
            <a:r>
              <a:rPr lang="en-US" sz="2400" u="sng" dirty="0">
                <a:latin typeface="+mj-lt"/>
              </a:rPr>
              <a:t>RESPONSIBLE AGENCIES:   </a:t>
            </a:r>
            <a:endParaRPr lang="en-US" sz="2400" dirty="0">
              <a:latin typeface="+mj-lt"/>
            </a:endParaRPr>
          </a:p>
          <a:p>
            <a:r>
              <a:rPr lang="en-US" sz="2400" dirty="0">
                <a:latin typeface="+mj-lt"/>
              </a:rPr>
              <a:t>Primary:  Law Enforcement; Medical Examiner</a:t>
            </a:r>
          </a:p>
          <a:p>
            <a:r>
              <a:rPr lang="en-US" sz="2400" dirty="0">
                <a:latin typeface="+mj-lt"/>
              </a:rPr>
              <a:t>Support:  Behavioral Health, Faith-based Organizations</a:t>
            </a:r>
          </a:p>
          <a:p>
            <a:endParaRPr lang="en-US" sz="2400"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51</a:t>
            </a:fld>
            <a:endParaRPr lang="en-US"/>
          </a:p>
        </p:txBody>
      </p:sp>
      <p:sp>
        <p:nvSpPr>
          <p:cNvPr id="6" name="Title 5"/>
          <p:cNvSpPr>
            <a:spLocks noGrp="1"/>
          </p:cNvSpPr>
          <p:nvPr>
            <p:ph type="title"/>
          </p:nvPr>
        </p:nvSpPr>
        <p:spPr/>
        <p:txBody>
          <a:bodyPr/>
          <a:lstStyle/>
          <a:p>
            <a:pPr algn="ctr"/>
            <a:r>
              <a:rPr lang="en-US" b="1" dirty="0">
                <a:latin typeface="Franklin Gothic Medium Cond" panose="020B0606030402020204" pitchFamily="34" charset="0"/>
              </a:rPr>
              <a:t>DEATH NOTIFICATIONS</a:t>
            </a:r>
          </a:p>
        </p:txBody>
      </p:sp>
    </p:spTree>
    <p:extLst>
      <p:ext uri="{BB962C8B-B14F-4D97-AF65-F5344CB8AC3E}">
        <p14:creationId xmlns:p14="http://schemas.microsoft.com/office/powerpoint/2010/main" val="3099630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33500"/>
            <a:ext cx="8407893" cy="4091941"/>
          </a:xfrm>
        </p:spPr>
        <p:txBody>
          <a:bodyPr>
            <a:normAutofit fontScale="70000" lnSpcReduction="20000"/>
          </a:bodyPr>
          <a:lstStyle/>
          <a:p>
            <a:pPr marL="45720" indent="0">
              <a:buNone/>
            </a:pPr>
            <a:r>
              <a:rPr lang="en-US" u="sng" dirty="0">
                <a:latin typeface="+mj-lt"/>
              </a:rPr>
              <a:t>FUNCTION</a:t>
            </a:r>
            <a:r>
              <a:rPr lang="en-US" dirty="0">
                <a:latin typeface="+mj-lt"/>
              </a:rPr>
              <a:t>:  </a:t>
            </a:r>
          </a:p>
          <a:p>
            <a:r>
              <a:rPr lang="en-US" dirty="0">
                <a:latin typeface="+mj-lt"/>
              </a:rPr>
              <a:t>Formal release of personal effects from victims to family </a:t>
            </a:r>
          </a:p>
          <a:p>
            <a:pPr marL="0" indent="0">
              <a:buNone/>
            </a:pPr>
            <a:r>
              <a:rPr lang="en-US" dirty="0">
                <a:latin typeface="+mj-lt"/>
              </a:rPr>
              <a:t>  </a:t>
            </a:r>
          </a:p>
          <a:p>
            <a:pPr marL="45720" indent="0">
              <a:buNone/>
            </a:pPr>
            <a:r>
              <a:rPr lang="en-US" u="sng" dirty="0">
                <a:latin typeface="+mj-lt"/>
              </a:rPr>
              <a:t>RESPONSIBLE AGENCIES:   </a:t>
            </a:r>
            <a:endParaRPr lang="en-US" dirty="0">
              <a:latin typeface="+mj-lt"/>
            </a:endParaRPr>
          </a:p>
          <a:p>
            <a:r>
              <a:rPr lang="en-US" dirty="0">
                <a:latin typeface="+mj-lt"/>
              </a:rPr>
              <a:t>Primary:  Law Enforcement; Medical Examiner</a:t>
            </a:r>
          </a:p>
          <a:p>
            <a:r>
              <a:rPr lang="en-US" dirty="0">
                <a:latin typeface="+mj-lt"/>
              </a:rPr>
              <a:t>Support:  Behavioral Health, Faith-based Organizations</a:t>
            </a:r>
          </a:p>
          <a:p>
            <a:endParaRPr lang="en-US" dirty="0">
              <a:latin typeface="+mj-lt"/>
            </a:endParaRPr>
          </a:p>
          <a:p>
            <a:pPr marL="45720" indent="0">
              <a:buNone/>
            </a:pPr>
            <a:r>
              <a:rPr lang="en-US" dirty="0">
                <a:latin typeface="+mj-lt"/>
              </a:rPr>
              <a:t>Re-association of Remains </a:t>
            </a:r>
          </a:p>
          <a:p>
            <a:r>
              <a:rPr lang="en-US" dirty="0">
                <a:latin typeface="+mj-lt"/>
              </a:rPr>
              <a:t>In situations where remains are fragmented and commingled, identified remains may be re-associated so that remains belonging to individuals are returned together to the next of kin. Often, because DNA analysis is the method used to conduct these identifications, the physical re-association of remains can take place several weeks or months after an accident. </a:t>
            </a:r>
          </a:p>
        </p:txBody>
      </p:sp>
      <p:sp>
        <p:nvSpPr>
          <p:cNvPr id="5" name="Slide Number Placeholder 4"/>
          <p:cNvSpPr>
            <a:spLocks noGrp="1"/>
          </p:cNvSpPr>
          <p:nvPr>
            <p:ph type="sldNum" sz="quarter" idx="12"/>
          </p:nvPr>
        </p:nvSpPr>
        <p:spPr/>
        <p:txBody>
          <a:bodyPr/>
          <a:lstStyle/>
          <a:p>
            <a:fld id="{F7886C9C-DC18-4195-8FD5-A50AA931D419}" type="slidenum">
              <a:rPr lang="en-US" smtClean="0"/>
              <a:pPr/>
              <a:t>52</a:t>
            </a:fld>
            <a:endParaRPr lang="en-US"/>
          </a:p>
        </p:txBody>
      </p:sp>
      <p:sp>
        <p:nvSpPr>
          <p:cNvPr id="6" name="Title 5"/>
          <p:cNvSpPr>
            <a:spLocks noGrp="1"/>
          </p:cNvSpPr>
          <p:nvPr>
            <p:ph type="title"/>
          </p:nvPr>
        </p:nvSpPr>
        <p:spPr>
          <a:xfrm>
            <a:off x="533400" y="190500"/>
            <a:ext cx="8229600" cy="889000"/>
          </a:xfrm>
        </p:spPr>
        <p:txBody>
          <a:bodyPr/>
          <a:lstStyle/>
          <a:p>
            <a:pPr algn="ctr"/>
            <a:r>
              <a:rPr lang="en-US" b="1" dirty="0">
                <a:latin typeface="Franklin Gothic Medium Cond" panose="020B0606030402020204" pitchFamily="34" charset="0"/>
              </a:rPr>
              <a:t>RELEASE OF PERSONAL EFFECTS</a:t>
            </a:r>
          </a:p>
        </p:txBody>
      </p:sp>
    </p:spTree>
    <p:extLst>
      <p:ext uri="{BB962C8B-B14F-4D97-AF65-F5344CB8AC3E}">
        <p14:creationId xmlns:p14="http://schemas.microsoft.com/office/powerpoint/2010/main" val="16073862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33500"/>
            <a:ext cx="8458200" cy="3604260"/>
          </a:xfrm>
        </p:spPr>
        <p:txBody>
          <a:bodyPr>
            <a:normAutofit lnSpcReduction="10000"/>
          </a:bodyPr>
          <a:lstStyle/>
          <a:p>
            <a:r>
              <a:rPr lang="en-US" dirty="0">
                <a:latin typeface="+mj-lt"/>
              </a:rPr>
              <a:t>Overwhelming</a:t>
            </a:r>
          </a:p>
          <a:p>
            <a:pPr lvl="1"/>
            <a:r>
              <a:rPr lang="en-US" dirty="0">
                <a:latin typeface="+mj-lt"/>
              </a:rPr>
              <a:t>Numbers</a:t>
            </a:r>
          </a:p>
          <a:p>
            <a:pPr lvl="1"/>
            <a:r>
              <a:rPr lang="en-US" dirty="0">
                <a:latin typeface="+mj-lt"/>
              </a:rPr>
              <a:t>Sensations</a:t>
            </a:r>
          </a:p>
          <a:p>
            <a:pPr lvl="1"/>
            <a:r>
              <a:rPr lang="en-US" dirty="0">
                <a:latin typeface="+mj-lt"/>
              </a:rPr>
              <a:t>Images</a:t>
            </a:r>
          </a:p>
          <a:p>
            <a:pPr lvl="1"/>
            <a:r>
              <a:rPr lang="en-US" dirty="0">
                <a:latin typeface="+mj-lt"/>
              </a:rPr>
              <a:t>Sounds</a:t>
            </a:r>
          </a:p>
          <a:p>
            <a:pPr lvl="1"/>
            <a:r>
              <a:rPr lang="en-US" dirty="0">
                <a:latin typeface="+mj-lt"/>
              </a:rPr>
              <a:t>Public Exposure</a:t>
            </a:r>
          </a:p>
          <a:p>
            <a:pPr marL="320040" lvl="1" indent="0">
              <a:buNone/>
            </a:pPr>
            <a:endParaRPr lang="en-US" dirty="0">
              <a:latin typeface="+mj-lt"/>
            </a:endParaRPr>
          </a:p>
          <a:p>
            <a:r>
              <a:rPr lang="en-US" dirty="0">
                <a:latin typeface="+mj-lt"/>
              </a:rPr>
              <a:t>Challenging</a:t>
            </a:r>
          </a:p>
          <a:p>
            <a:pPr lvl="1"/>
            <a:r>
              <a:rPr lang="en-US" dirty="0">
                <a:latin typeface="+mj-lt"/>
              </a:rPr>
              <a:t>For all responders/workers</a:t>
            </a:r>
          </a:p>
        </p:txBody>
      </p:sp>
      <p:sp>
        <p:nvSpPr>
          <p:cNvPr id="5" name="Slide Number Placeholder 4"/>
          <p:cNvSpPr>
            <a:spLocks noGrp="1"/>
          </p:cNvSpPr>
          <p:nvPr>
            <p:ph type="sldNum" sz="quarter" idx="12"/>
          </p:nvPr>
        </p:nvSpPr>
        <p:spPr/>
        <p:txBody>
          <a:bodyPr/>
          <a:lstStyle/>
          <a:p>
            <a:fld id="{F7886C9C-DC18-4195-8FD5-A50AA931D419}" type="slidenum">
              <a:rPr lang="en-US" smtClean="0"/>
              <a:pPr/>
              <a:t>53</a:t>
            </a:fld>
            <a:endParaRPr lang="en-US"/>
          </a:p>
        </p:txBody>
      </p:sp>
      <p:sp>
        <p:nvSpPr>
          <p:cNvPr id="6" name="Title 5"/>
          <p:cNvSpPr>
            <a:spLocks noGrp="1"/>
          </p:cNvSpPr>
          <p:nvPr>
            <p:ph type="title"/>
          </p:nvPr>
        </p:nvSpPr>
        <p:spPr>
          <a:xfrm>
            <a:off x="533400" y="190500"/>
            <a:ext cx="8229600" cy="889000"/>
          </a:xfrm>
        </p:spPr>
        <p:txBody>
          <a:bodyPr>
            <a:normAutofit/>
          </a:bodyPr>
          <a:lstStyle/>
          <a:p>
            <a:pPr algn="ctr"/>
            <a:r>
              <a:rPr lang="en-US" b="1" dirty="0">
                <a:latin typeface="Franklin Gothic Medium Cond" panose="020B0606030402020204" pitchFamily="34" charset="0"/>
              </a:rPr>
              <a:t>MFI/MCI IMPACT</a:t>
            </a:r>
          </a:p>
        </p:txBody>
      </p:sp>
    </p:spTree>
    <p:extLst>
      <p:ext uri="{BB962C8B-B14F-4D97-AF65-F5344CB8AC3E}">
        <p14:creationId xmlns:p14="http://schemas.microsoft.com/office/powerpoint/2010/main" val="253775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06500"/>
            <a:ext cx="8458200" cy="3810000"/>
          </a:xfrm>
        </p:spPr>
        <p:txBody>
          <a:bodyPr/>
          <a:lstStyle/>
          <a:p>
            <a:pPr marL="45720" indent="0">
              <a:buNone/>
            </a:pPr>
            <a:r>
              <a:rPr lang="en-US" u="sng" dirty="0">
                <a:latin typeface="+mj-lt"/>
              </a:rPr>
              <a:t>FUNCTIONS</a:t>
            </a:r>
            <a:r>
              <a:rPr lang="en-US" dirty="0">
                <a:latin typeface="+mj-lt"/>
              </a:rPr>
              <a:t>:</a:t>
            </a:r>
          </a:p>
          <a:p>
            <a:r>
              <a:rPr lang="en-US" dirty="0">
                <a:latin typeface="+mj-lt"/>
              </a:rPr>
              <a:t>Psychological services include a wide range of support</a:t>
            </a:r>
          </a:p>
          <a:p>
            <a:r>
              <a:rPr lang="en-US" dirty="0">
                <a:latin typeface="+mj-lt"/>
              </a:rPr>
              <a:t>Providing access to these services is a key component of the FAC </a:t>
            </a:r>
          </a:p>
          <a:p>
            <a:pPr marL="45720" indent="0">
              <a:buNone/>
            </a:pPr>
            <a:endParaRPr lang="en-US" dirty="0">
              <a:latin typeface="+mj-lt"/>
            </a:endParaRPr>
          </a:p>
          <a:p>
            <a:pPr marL="45720" indent="0">
              <a:buNone/>
            </a:pPr>
            <a:r>
              <a:rPr lang="en-US" u="sng" dirty="0">
                <a:latin typeface="+mj-lt"/>
              </a:rPr>
              <a:t>RESPONSIBLE AGENCIES</a:t>
            </a:r>
            <a:r>
              <a:rPr lang="en-US" dirty="0">
                <a:latin typeface="+mj-lt"/>
              </a:rPr>
              <a:t>:  </a:t>
            </a:r>
          </a:p>
          <a:p>
            <a:r>
              <a:rPr lang="en-US" dirty="0">
                <a:latin typeface="+mj-lt"/>
              </a:rPr>
              <a:t>Refer to Table on next slide</a:t>
            </a:r>
          </a:p>
        </p:txBody>
      </p:sp>
      <p:sp>
        <p:nvSpPr>
          <p:cNvPr id="5" name="Slide Number Placeholder 4"/>
          <p:cNvSpPr>
            <a:spLocks noGrp="1"/>
          </p:cNvSpPr>
          <p:nvPr>
            <p:ph type="sldNum" sz="quarter" idx="12"/>
          </p:nvPr>
        </p:nvSpPr>
        <p:spPr/>
        <p:txBody>
          <a:bodyPr/>
          <a:lstStyle/>
          <a:p>
            <a:fld id="{F7886C9C-DC18-4195-8FD5-A50AA931D419}" type="slidenum">
              <a:rPr lang="en-US" smtClean="0"/>
              <a:pPr/>
              <a:t>54</a:t>
            </a:fld>
            <a:endParaRPr lang="en-US"/>
          </a:p>
        </p:txBody>
      </p:sp>
      <p:sp>
        <p:nvSpPr>
          <p:cNvPr id="6" name="Title 5"/>
          <p:cNvSpPr>
            <a:spLocks noGrp="1"/>
          </p:cNvSpPr>
          <p:nvPr>
            <p:ph type="title"/>
          </p:nvPr>
        </p:nvSpPr>
        <p:spPr>
          <a:xfrm>
            <a:off x="457200" y="190500"/>
            <a:ext cx="8229600" cy="889000"/>
          </a:xfrm>
        </p:spPr>
        <p:txBody>
          <a:bodyPr/>
          <a:lstStyle/>
          <a:p>
            <a:pPr algn="ctr"/>
            <a:r>
              <a:rPr lang="en-US" b="1" dirty="0">
                <a:latin typeface="Franklin Gothic Medium Cond" panose="020B0606030402020204" pitchFamily="34" charset="0"/>
              </a:rPr>
              <a:t>PSYCHOLOGICAL SUPPORT SERVICES</a:t>
            </a:r>
          </a:p>
        </p:txBody>
      </p:sp>
    </p:spTree>
    <p:extLst>
      <p:ext uri="{BB962C8B-B14F-4D97-AF65-F5344CB8AC3E}">
        <p14:creationId xmlns:p14="http://schemas.microsoft.com/office/powerpoint/2010/main" val="28450217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7886C9C-DC18-4195-8FD5-A50AA931D419}" type="slidenum">
              <a:rPr lang="en-US" smtClean="0"/>
              <a:pPr/>
              <a:t>55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745212882"/>
              </p:ext>
            </p:extLst>
          </p:nvPr>
        </p:nvGraphicFramePr>
        <p:xfrm>
          <a:off x="76200" y="63500"/>
          <a:ext cx="8991600" cy="5651498"/>
        </p:xfrm>
        <a:graphic>
          <a:graphicData uri="http://schemas.openxmlformats.org/drawingml/2006/table">
            <a:tbl>
              <a:tblPr firstRow="1" firstCol="1" bandRow="1">
                <a:tableStyleId>{5C22544A-7EE6-4342-B048-85BDC9FD1C3A}</a:tableStyleId>
              </a:tblPr>
              <a:tblGrid>
                <a:gridCol w="1695681">
                  <a:extLst>
                    <a:ext uri="{9D8B030D-6E8A-4147-A177-3AD203B41FA5}">
                      <a16:colId xmlns:a16="http://schemas.microsoft.com/office/drawing/2014/main" val="20000"/>
                    </a:ext>
                  </a:extLst>
                </a:gridCol>
                <a:gridCol w="2489548">
                  <a:extLst>
                    <a:ext uri="{9D8B030D-6E8A-4147-A177-3AD203B41FA5}">
                      <a16:colId xmlns:a16="http://schemas.microsoft.com/office/drawing/2014/main" val="20001"/>
                    </a:ext>
                  </a:extLst>
                </a:gridCol>
                <a:gridCol w="2741990">
                  <a:extLst>
                    <a:ext uri="{9D8B030D-6E8A-4147-A177-3AD203B41FA5}">
                      <a16:colId xmlns:a16="http://schemas.microsoft.com/office/drawing/2014/main" val="20002"/>
                    </a:ext>
                  </a:extLst>
                </a:gridCol>
                <a:gridCol w="2064381">
                  <a:extLst>
                    <a:ext uri="{9D8B030D-6E8A-4147-A177-3AD203B41FA5}">
                      <a16:colId xmlns:a16="http://schemas.microsoft.com/office/drawing/2014/main" val="20003"/>
                    </a:ext>
                  </a:extLst>
                </a:gridCol>
              </a:tblGrid>
              <a:tr h="482643">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FAC Functional Area</a:t>
                      </a:r>
                      <a:endParaRPr lang="en-US" sz="1000" dirty="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a:t>
                      </a:r>
                      <a:br>
                        <a:rPr lang="en-US" sz="1000">
                          <a:effectLst/>
                          <a:latin typeface="Arial Narrow" panose="020B0606020202030204" pitchFamily="34" charset="0"/>
                        </a:rPr>
                      </a:br>
                      <a:r>
                        <a:rPr lang="en-US" sz="1000">
                          <a:effectLst/>
                          <a:latin typeface="Arial Narrow" panose="020B0606020202030204" pitchFamily="34" charset="0"/>
                        </a:rPr>
                        <a:t>Support Description</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Credentials Required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Potential Source Agencies (always subject to IC approval)</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0"/>
                  </a:ext>
                </a:extLst>
              </a:tr>
              <a:tr h="435824">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Staff Briefing </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Prepare staff for shift.</a:t>
                      </a:r>
                      <a:br>
                        <a:rPr lang="en-US" sz="1000">
                          <a:effectLst/>
                          <a:latin typeface="Arial Narrow" panose="020B0606020202030204" pitchFamily="34" charset="0"/>
                        </a:rPr>
                      </a:br>
                      <a:r>
                        <a:rPr lang="en-US" sz="1000">
                          <a:effectLst/>
                          <a:latin typeface="Arial Narrow" panose="020B0606020202030204" pitchFamily="34" charset="0"/>
                        </a:rPr>
                        <a:t>Ideally a brief PFA JITT included. </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FAC Behavioral Health Lead</a:t>
                      </a:r>
                      <a:br>
                        <a:rPr lang="en-US" sz="1000">
                          <a:effectLst/>
                          <a:latin typeface="Arial Narrow" panose="020B0606020202030204" pitchFamily="34" charset="0"/>
                        </a:rPr>
                      </a:br>
                      <a:r>
                        <a:rPr lang="en-US" sz="1000">
                          <a:effectLst/>
                          <a:latin typeface="Arial Narrow" panose="020B0606020202030204" pitchFamily="34" charset="0"/>
                        </a:rPr>
                        <a:t> or designee</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 LHD, MRC, DBHRN, ARC</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1"/>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Staff Debriefing at end of shift and at FAC closure</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Check-in/support at end of shift/at FAC closure</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FAC Behavioral Health Lead</a:t>
                      </a:r>
                      <a:br>
                        <a:rPr lang="en-US" sz="1000">
                          <a:effectLst/>
                          <a:latin typeface="Arial Narrow" panose="020B0606020202030204" pitchFamily="34" charset="0"/>
                        </a:rPr>
                      </a:br>
                      <a:r>
                        <a:rPr lang="en-US" sz="1000">
                          <a:effectLst/>
                          <a:latin typeface="Arial Narrow" panose="020B0606020202030204" pitchFamily="34" charset="0"/>
                        </a:rPr>
                        <a:t> or designee</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DBHRN, ARC, EAP</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2"/>
                  </a:ext>
                </a:extLst>
              </a:tr>
              <a:tr h="482643">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Reunification Services (if included at FAC)</a:t>
                      </a:r>
                      <a:endParaRPr lang="en-US" sz="1000" dirty="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 </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3"/>
                  </a:ext>
                </a:extLst>
              </a:tr>
              <a:tr h="482643">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Resource Desk Services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Minimally PFA Training.  </a:t>
                      </a:r>
                      <a:br>
                        <a:rPr lang="en-US" sz="1000" dirty="0">
                          <a:effectLst/>
                          <a:latin typeface="Arial Narrow" panose="020B0606020202030204" pitchFamily="34" charset="0"/>
                        </a:rPr>
                      </a:br>
                      <a:r>
                        <a:rPr lang="en-US" sz="1000" dirty="0">
                          <a:effectLst/>
                          <a:latin typeface="Arial Narrow" panose="020B0606020202030204" pitchFamily="34" charset="0"/>
                        </a:rPr>
                        <a:t>Ideally a credentialed behavioral health responder.</a:t>
                      </a:r>
                      <a:endParaRPr lang="en-US" sz="1000" dirty="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4"/>
                  </a:ext>
                </a:extLst>
              </a:tr>
              <a:tr h="482643">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Family Registration Activities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5"/>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Family Briefings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 or clergy.</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LHD, MRC, CERT, DBHRN, ARC, Clergy</a:t>
                      </a:r>
                      <a:endParaRPr lang="en-US" sz="1000" dirty="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6"/>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Family Interviews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 or clergy.</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 Clergy</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7"/>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Death Notifications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 or clergy.</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 Clergy</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8"/>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Release of Personal Effects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Behavioral health support/</a:t>
                      </a:r>
                    </a:p>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Psychological First Aid</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 or clergy.</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LHD, MRC, CERT, DBHRN, ARC, Clergy</a:t>
                      </a:r>
                      <a:endParaRPr lang="en-US" sz="100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09"/>
                  </a:ext>
                </a:extLst>
              </a:tr>
              <a:tr h="547517">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Referral to community-based mental health providers</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Follow-up information for ongoing behavioral health care</a:t>
                      </a:r>
                      <a:endParaRPr lang="en-US" sz="1000" dirty="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a:effectLst/>
                          <a:latin typeface="Arial Narrow" panose="020B0606020202030204" pitchFamily="34" charset="0"/>
                        </a:rPr>
                        <a:t>Minimally PFA Training.  </a:t>
                      </a:r>
                      <a:br>
                        <a:rPr lang="en-US" sz="1000">
                          <a:effectLst/>
                          <a:latin typeface="Arial Narrow" panose="020B0606020202030204" pitchFamily="34" charset="0"/>
                        </a:rPr>
                      </a:br>
                      <a:r>
                        <a:rPr lang="en-US" sz="1000">
                          <a:effectLst/>
                          <a:latin typeface="Arial Narrow" panose="020B0606020202030204" pitchFamily="34" charset="0"/>
                        </a:rPr>
                        <a:t>Ideally a credentialed behavioral health responder or clergy.</a:t>
                      </a:r>
                      <a:endParaRPr lang="en-US" sz="1000">
                        <a:effectLst/>
                        <a:latin typeface="Arial Narrow" panose="020B0606020202030204" pitchFamily="34" charset="0"/>
                        <a:ea typeface="Times New Roman"/>
                      </a:endParaRPr>
                    </a:p>
                  </a:txBody>
                  <a:tcPr marL="47208" marR="47208" marT="0" marB="0" anchor="ctr"/>
                </a:tc>
                <a:tc>
                  <a:txBody>
                    <a:bodyPr/>
                    <a:lstStyle/>
                    <a:p>
                      <a:pPr marL="0" marR="0" algn="ctr">
                        <a:lnSpc>
                          <a:spcPct val="107000"/>
                        </a:lnSpc>
                        <a:spcBef>
                          <a:spcPts val="0"/>
                        </a:spcBef>
                        <a:spcAft>
                          <a:spcPts val="0"/>
                        </a:spcAft>
                        <a:tabLst>
                          <a:tab pos="901700" algn="l"/>
                        </a:tabLst>
                      </a:pPr>
                      <a:r>
                        <a:rPr lang="en-US" sz="1000" dirty="0">
                          <a:effectLst/>
                          <a:latin typeface="Arial Narrow" panose="020B0606020202030204" pitchFamily="34" charset="0"/>
                        </a:rPr>
                        <a:t>LHD, MRC, CERT, DBHRN, ARC, Clergy, Local Social Services</a:t>
                      </a:r>
                      <a:endParaRPr lang="en-US" sz="1000" dirty="0">
                        <a:effectLst/>
                        <a:latin typeface="Arial Narrow" panose="020B0606020202030204" pitchFamily="34" charset="0"/>
                        <a:ea typeface="Times New Roman"/>
                      </a:endParaRPr>
                    </a:p>
                  </a:txBody>
                  <a:tcPr marL="47208" marR="47208" marT="0"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723099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34440"/>
            <a:ext cx="8458200" cy="3604260"/>
          </a:xfrm>
        </p:spPr>
        <p:txBody>
          <a:bodyPr>
            <a:normAutofit lnSpcReduction="10000"/>
          </a:bodyPr>
          <a:lstStyle/>
          <a:p>
            <a:r>
              <a:rPr lang="en-US" b="1" dirty="0">
                <a:latin typeface="+mj-lt"/>
              </a:rPr>
              <a:t>8 Core Actions</a:t>
            </a:r>
          </a:p>
          <a:p>
            <a:pPr marL="777240" lvl="1" indent="-457200">
              <a:buFont typeface="+mj-lt"/>
              <a:buAutoNum type="arabicPeriod"/>
            </a:pPr>
            <a:r>
              <a:rPr lang="en-US" dirty="0">
                <a:latin typeface="+mj-lt"/>
              </a:rPr>
              <a:t>Contact and Engagement</a:t>
            </a:r>
          </a:p>
          <a:p>
            <a:pPr marL="777240" lvl="1" indent="-457200">
              <a:buFont typeface="+mj-lt"/>
              <a:buAutoNum type="arabicPeriod"/>
            </a:pPr>
            <a:r>
              <a:rPr lang="en-US" dirty="0">
                <a:latin typeface="+mj-lt"/>
              </a:rPr>
              <a:t>Safety and Comfort</a:t>
            </a:r>
          </a:p>
          <a:p>
            <a:pPr marL="777240" lvl="1" indent="-457200">
              <a:buFont typeface="+mj-lt"/>
              <a:buAutoNum type="arabicPeriod"/>
            </a:pPr>
            <a:r>
              <a:rPr lang="en-US" dirty="0">
                <a:latin typeface="+mj-lt"/>
              </a:rPr>
              <a:t>Stabilization</a:t>
            </a:r>
          </a:p>
          <a:p>
            <a:pPr marL="777240" lvl="1" indent="-457200">
              <a:buFont typeface="+mj-lt"/>
              <a:buAutoNum type="arabicPeriod"/>
            </a:pPr>
            <a:r>
              <a:rPr lang="en-US" dirty="0">
                <a:latin typeface="+mj-lt"/>
              </a:rPr>
              <a:t>Information Gathering</a:t>
            </a:r>
          </a:p>
          <a:p>
            <a:pPr marL="777240" lvl="1" indent="-457200">
              <a:buFont typeface="+mj-lt"/>
              <a:buAutoNum type="arabicPeriod"/>
            </a:pPr>
            <a:r>
              <a:rPr lang="en-US" dirty="0">
                <a:latin typeface="+mj-lt"/>
              </a:rPr>
              <a:t>Practical Assistance</a:t>
            </a:r>
          </a:p>
          <a:p>
            <a:pPr marL="777240" lvl="1" indent="-457200">
              <a:buFont typeface="+mj-lt"/>
              <a:buAutoNum type="arabicPeriod"/>
            </a:pPr>
            <a:r>
              <a:rPr lang="en-US" dirty="0">
                <a:latin typeface="+mj-lt"/>
              </a:rPr>
              <a:t>Connections with Social Support</a:t>
            </a:r>
          </a:p>
          <a:p>
            <a:pPr marL="777240" lvl="1" indent="-457200">
              <a:buFont typeface="+mj-lt"/>
              <a:buAutoNum type="arabicPeriod"/>
            </a:pPr>
            <a:r>
              <a:rPr lang="en-US" dirty="0">
                <a:latin typeface="+mj-lt"/>
              </a:rPr>
              <a:t>Information on Coping</a:t>
            </a:r>
          </a:p>
          <a:p>
            <a:pPr marL="777240" lvl="1" indent="-457200">
              <a:buFont typeface="+mj-lt"/>
              <a:buAutoNum type="arabicPeriod"/>
            </a:pPr>
            <a:r>
              <a:rPr lang="en-US" dirty="0">
                <a:latin typeface="+mj-lt"/>
              </a:rPr>
              <a:t>Linkage with Collaborative Services</a:t>
            </a:r>
          </a:p>
          <a:p>
            <a:pPr lvl="1"/>
            <a:endParaRPr lang="en-US" dirty="0">
              <a:latin typeface="Arial Narrow" panose="020B0606020202030204" pitchFamily="34" charset="0"/>
            </a:endParaRPr>
          </a:p>
          <a:p>
            <a:pPr marL="45720" indent="0">
              <a:buNone/>
            </a:pPr>
            <a:endParaRPr lang="en-US" dirty="0">
              <a:latin typeface="Arial Narrow" panose="020B0606020202030204" pitchFamily="34" charset="0"/>
            </a:endParaRPr>
          </a:p>
          <a:p>
            <a:endParaRPr lang="en-US" dirty="0">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56</a:t>
            </a:fld>
            <a:endParaRPr lang="en-US"/>
          </a:p>
        </p:txBody>
      </p:sp>
      <p:sp>
        <p:nvSpPr>
          <p:cNvPr id="6" name="Title 5"/>
          <p:cNvSpPr>
            <a:spLocks noGrp="1"/>
          </p:cNvSpPr>
          <p:nvPr>
            <p:ph type="title"/>
          </p:nvPr>
        </p:nvSpPr>
        <p:spPr>
          <a:xfrm>
            <a:off x="533400" y="114300"/>
            <a:ext cx="8229600" cy="889000"/>
          </a:xfrm>
        </p:spPr>
        <p:txBody>
          <a:bodyPr>
            <a:normAutofit/>
          </a:bodyPr>
          <a:lstStyle/>
          <a:p>
            <a:pPr algn="ctr"/>
            <a:r>
              <a:rPr lang="en-US" b="1" dirty="0">
                <a:latin typeface="Franklin Gothic Medium Cond" panose="020B0606030402020204" pitchFamily="34" charset="0"/>
              </a:rPr>
              <a:t>PSYCHOLOGICAL FIRST AID</a:t>
            </a:r>
          </a:p>
        </p:txBody>
      </p:sp>
    </p:spTree>
    <p:extLst>
      <p:ext uri="{BB962C8B-B14F-4D97-AF65-F5344CB8AC3E}">
        <p14:creationId xmlns:p14="http://schemas.microsoft.com/office/powerpoint/2010/main" val="417284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86840"/>
            <a:ext cx="8458200" cy="3604260"/>
          </a:xfrm>
        </p:spPr>
        <p:txBody>
          <a:bodyPr>
            <a:normAutofit fontScale="92500" lnSpcReduction="10000"/>
          </a:bodyPr>
          <a:lstStyle/>
          <a:p>
            <a:r>
              <a:rPr lang="en-US" dirty="0">
                <a:latin typeface="+mj-lt"/>
              </a:rPr>
              <a:t>The decision to deploy</a:t>
            </a:r>
          </a:p>
          <a:p>
            <a:pPr lvl="1"/>
            <a:r>
              <a:rPr lang="en-US" dirty="0">
                <a:latin typeface="+mj-lt"/>
              </a:rPr>
              <a:t>Personal comfort level with the response and your role in it</a:t>
            </a:r>
          </a:p>
          <a:p>
            <a:pPr lvl="1"/>
            <a:r>
              <a:rPr lang="en-US" dirty="0">
                <a:latin typeface="+mj-lt"/>
              </a:rPr>
              <a:t>Current physical health</a:t>
            </a:r>
          </a:p>
          <a:p>
            <a:pPr lvl="1"/>
            <a:r>
              <a:rPr lang="en-US" dirty="0">
                <a:latin typeface="+mj-lt"/>
              </a:rPr>
              <a:t>Recent significant life events</a:t>
            </a:r>
          </a:p>
          <a:p>
            <a:pPr lvl="1"/>
            <a:r>
              <a:rPr lang="en-US" dirty="0">
                <a:latin typeface="+mj-lt"/>
              </a:rPr>
              <a:t>Current family/personal network circumstances</a:t>
            </a:r>
          </a:p>
          <a:p>
            <a:pPr lvl="1"/>
            <a:endParaRPr lang="en-US" dirty="0">
              <a:latin typeface="+mj-lt"/>
            </a:endParaRPr>
          </a:p>
          <a:p>
            <a:r>
              <a:rPr lang="en-US" dirty="0">
                <a:latin typeface="+mj-lt"/>
              </a:rPr>
              <a:t>Plan for self-care during the response</a:t>
            </a:r>
          </a:p>
          <a:p>
            <a:endParaRPr lang="en-US" dirty="0">
              <a:latin typeface="+mj-lt"/>
            </a:endParaRPr>
          </a:p>
          <a:p>
            <a:r>
              <a:rPr lang="en-US" dirty="0">
                <a:latin typeface="+mj-lt"/>
              </a:rPr>
              <a:t>Plan for self-care following the response</a:t>
            </a:r>
          </a:p>
        </p:txBody>
      </p:sp>
      <p:sp>
        <p:nvSpPr>
          <p:cNvPr id="5" name="Slide Number Placeholder 4"/>
          <p:cNvSpPr>
            <a:spLocks noGrp="1"/>
          </p:cNvSpPr>
          <p:nvPr>
            <p:ph type="sldNum" sz="quarter" idx="12"/>
          </p:nvPr>
        </p:nvSpPr>
        <p:spPr/>
        <p:txBody>
          <a:bodyPr/>
          <a:lstStyle/>
          <a:p>
            <a:fld id="{F7886C9C-DC18-4195-8FD5-A50AA931D419}" type="slidenum">
              <a:rPr lang="en-US" smtClean="0"/>
              <a:pPr/>
              <a:t>57</a:t>
            </a:fld>
            <a:endParaRPr lang="en-US"/>
          </a:p>
        </p:txBody>
      </p:sp>
      <p:sp>
        <p:nvSpPr>
          <p:cNvPr id="6" name="Title 5"/>
          <p:cNvSpPr>
            <a:spLocks noGrp="1"/>
          </p:cNvSpPr>
          <p:nvPr>
            <p:ph type="title"/>
          </p:nvPr>
        </p:nvSpPr>
        <p:spPr>
          <a:xfrm>
            <a:off x="533400" y="190500"/>
            <a:ext cx="8229600" cy="889000"/>
          </a:xfrm>
        </p:spPr>
        <p:txBody>
          <a:bodyPr>
            <a:normAutofit/>
          </a:bodyPr>
          <a:lstStyle/>
          <a:p>
            <a:pPr algn="ctr"/>
            <a:r>
              <a:rPr lang="en-US" b="1" dirty="0">
                <a:latin typeface="Franklin Gothic Medium Cond" panose="020B0606030402020204" pitchFamily="34" charset="0"/>
              </a:rPr>
              <a:t>FAC RESPONDER SELF-CARE</a:t>
            </a:r>
          </a:p>
        </p:txBody>
      </p:sp>
    </p:spTree>
    <p:extLst>
      <p:ext uri="{BB962C8B-B14F-4D97-AF65-F5344CB8AC3E}">
        <p14:creationId xmlns:p14="http://schemas.microsoft.com/office/powerpoint/2010/main" val="20918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57300"/>
            <a:ext cx="8458200" cy="3604260"/>
          </a:xfrm>
        </p:spPr>
        <p:txBody>
          <a:bodyPr>
            <a:normAutofit fontScale="92500" lnSpcReduction="10000"/>
          </a:bodyPr>
          <a:lstStyle/>
          <a:p>
            <a:r>
              <a:rPr lang="en-US" dirty="0">
                <a:latin typeface="+mj-lt"/>
              </a:rPr>
              <a:t>Individuals identified to be in immediate crisis (e.g., suicidal ideation) will be continuously monitored and immediately referred to EMS for hospital transport &amp; evaluation</a:t>
            </a:r>
          </a:p>
          <a:p>
            <a:endParaRPr lang="en-US" dirty="0">
              <a:latin typeface="+mj-lt"/>
            </a:endParaRPr>
          </a:p>
          <a:p>
            <a:r>
              <a:rPr lang="en-US" dirty="0">
                <a:latin typeface="+mj-lt"/>
              </a:rPr>
              <a:t>Individuals unwilling to be transported who are determined by a proper authority (e.g., police officer; psychologist; or clinical social worker or advanced practice registered nurse with additional training required by state statute) to be a danger to themselves or others will be transported to a hospital by EMS under a properly signed Emergency Evaluation Request</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58</a:t>
            </a:fld>
            <a:endParaRPr lang="en-US"/>
          </a:p>
        </p:txBody>
      </p:sp>
      <p:sp>
        <p:nvSpPr>
          <p:cNvPr id="6" name="Title 5"/>
          <p:cNvSpPr>
            <a:spLocks noGrp="1"/>
          </p:cNvSpPr>
          <p:nvPr>
            <p:ph type="title"/>
          </p:nvPr>
        </p:nvSpPr>
        <p:spPr>
          <a:xfrm>
            <a:off x="533400" y="38100"/>
            <a:ext cx="8229600" cy="889000"/>
          </a:xfrm>
        </p:spPr>
        <p:txBody>
          <a:bodyPr>
            <a:normAutofit/>
          </a:bodyPr>
          <a:lstStyle/>
          <a:p>
            <a:pPr algn="ctr"/>
            <a:r>
              <a:rPr lang="en-US" b="1" dirty="0">
                <a:latin typeface="Franklin Gothic Medium Cond" panose="020B0606030402020204" pitchFamily="34" charset="0"/>
              </a:rPr>
              <a:t>PSYCHOLOGICAL SUPPORT SERVICES</a:t>
            </a:r>
          </a:p>
        </p:txBody>
      </p:sp>
    </p:spTree>
    <p:extLst>
      <p:ext uri="{BB962C8B-B14F-4D97-AF65-F5344CB8AC3E}">
        <p14:creationId xmlns:p14="http://schemas.microsoft.com/office/powerpoint/2010/main" val="356456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06500"/>
            <a:ext cx="8458200" cy="3810000"/>
          </a:xfrm>
        </p:spPr>
        <p:txBody>
          <a:bodyPr>
            <a:normAutofit fontScale="92500" lnSpcReduction="20000"/>
          </a:bodyPr>
          <a:lstStyle/>
          <a:p>
            <a:r>
              <a:rPr lang="en-US" dirty="0">
                <a:latin typeface="+mj-lt"/>
              </a:rPr>
              <a:t>Emergency Medical Services</a:t>
            </a:r>
          </a:p>
          <a:p>
            <a:pPr lvl="1"/>
            <a:r>
              <a:rPr lang="en-US" dirty="0">
                <a:latin typeface="+mj-lt"/>
              </a:rPr>
              <a:t>EMS available at the FAC may be limited to First Aid, based upon availability of personnel</a:t>
            </a:r>
          </a:p>
          <a:p>
            <a:pPr lvl="1"/>
            <a:r>
              <a:rPr lang="en-US" dirty="0">
                <a:latin typeface="+mj-lt"/>
              </a:rPr>
              <a:t>FAC leadership will determine if onsite standby by a higher level of care (e.g., EMT) and/or need for an onsite standby ambulance is needed</a:t>
            </a:r>
          </a:p>
          <a:p>
            <a:pPr marL="45720" indent="0">
              <a:buNone/>
            </a:pPr>
            <a:endParaRPr lang="en-US" dirty="0">
              <a:latin typeface="+mj-lt"/>
            </a:endParaRPr>
          </a:p>
          <a:p>
            <a:r>
              <a:rPr lang="en-US" dirty="0">
                <a:latin typeface="+mj-lt"/>
              </a:rPr>
              <a:t>Medical Care &amp; Pharmacy</a:t>
            </a:r>
          </a:p>
          <a:p>
            <a:pPr lvl="1"/>
            <a:r>
              <a:rPr lang="en-US" dirty="0">
                <a:latin typeface="+mj-lt"/>
              </a:rPr>
              <a:t>Limited to connecting clients to health care providers and pharmacies</a:t>
            </a:r>
          </a:p>
          <a:p>
            <a:pPr lvl="1"/>
            <a:r>
              <a:rPr lang="en-US" dirty="0">
                <a:latin typeface="+mj-lt"/>
              </a:rPr>
              <a:t>Primarily directed to out of state family members that may be unaware of the services available and need assistance</a:t>
            </a:r>
          </a:p>
        </p:txBody>
      </p:sp>
      <p:sp>
        <p:nvSpPr>
          <p:cNvPr id="5" name="Slide Number Placeholder 4"/>
          <p:cNvSpPr>
            <a:spLocks noGrp="1"/>
          </p:cNvSpPr>
          <p:nvPr>
            <p:ph type="sldNum" sz="quarter" idx="12"/>
          </p:nvPr>
        </p:nvSpPr>
        <p:spPr/>
        <p:txBody>
          <a:bodyPr/>
          <a:lstStyle/>
          <a:p>
            <a:fld id="{F7886C9C-DC18-4195-8FD5-A50AA931D419}" type="slidenum">
              <a:rPr lang="en-US" smtClean="0"/>
              <a:pPr/>
              <a:t>59</a:t>
            </a:fld>
            <a:endParaRPr lang="en-US" dirty="0"/>
          </a:p>
        </p:txBody>
      </p:sp>
      <p:sp>
        <p:nvSpPr>
          <p:cNvPr id="6" name="Title 5"/>
          <p:cNvSpPr>
            <a:spLocks noGrp="1"/>
          </p:cNvSpPr>
          <p:nvPr>
            <p:ph type="title"/>
          </p:nvPr>
        </p:nvSpPr>
        <p:spPr>
          <a:xfrm>
            <a:off x="457200" y="114300"/>
            <a:ext cx="8229600" cy="889000"/>
          </a:xfrm>
        </p:spPr>
        <p:txBody>
          <a:bodyPr>
            <a:normAutofit/>
          </a:bodyPr>
          <a:lstStyle/>
          <a:p>
            <a:pPr algn="ctr"/>
            <a:r>
              <a:rPr lang="en-US" b="1" dirty="0">
                <a:latin typeface="Franklin Gothic Medium Cond" panose="020B0606030402020204" pitchFamily="34" charset="0"/>
              </a:rPr>
              <a:t>MEDICAL SUPPORT SERVICES</a:t>
            </a:r>
          </a:p>
        </p:txBody>
      </p:sp>
    </p:spTree>
    <p:extLst>
      <p:ext uri="{BB962C8B-B14F-4D97-AF65-F5344CB8AC3E}">
        <p14:creationId xmlns:p14="http://schemas.microsoft.com/office/powerpoint/2010/main" val="26681212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28700"/>
            <a:ext cx="8407893" cy="4155441"/>
          </a:xfrm>
        </p:spPr>
        <p:txBody>
          <a:bodyPr>
            <a:normAutofit fontScale="77500" lnSpcReduction="20000"/>
          </a:bodyPr>
          <a:lstStyle/>
          <a:p>
            <a:pPr marL="109728" indent="0">
              <a:buNone/>
            </a:pPr>
            <a:r>
              <a:rPr lang="en-US" dirty="0">
                <a:latin typeface="+mj-lt"/>
              </a:rPr>
              <a:t>Family members may express a desire to visit the incident scene</a:t>
            </a:r>
          </a:p>
          <a:p>
            <a:pPr lvl="1"/>
            <a:r>
              <a:rPr lang="en-US" dirty="0">
                <a:latin typeface="+mj-lt"/>
              </a:rPr>
              <a:t>Coordinated by IC and only scheduled once the site is safe and human remains and clearly distinguishable personal effects are either removed or not visible from a viewing area</a:t>
            </a:r>
          </a:p>
          <a:p>
            <a:pPr marL="365760" lvl="1" indent="0">
              <a:buNone/>
            </a:pPr>
            <a:endParaRPr lang="en-US" dirty="0">
              <a:latin typeface="+mj-lt"/>
            </a:endParaRPr>
          </a:p>
          <a:p>
            <a:pPr marL="45720" indent="0">
              <a:buNone/>
            </a:pPr>
            <a:r>
              <a:rPr lang="en-US" u="sng" dirty="0">
                <a:latin typeface="+mj-lt"/>
              </a:rPr>
              <a:t>FUNCTIONS:</a:t>
            </a:r>
          </a:p>
          <a:p>
            <a:r>
              <a:rPr lang="en-US" dirty="0">
                <a:latin typeface="+mj-lt"/>
              </a:rPr>
              <a:t>Assist Law Enforcement and IC as needed with scheduling and transportation of family members from the FAC to the Incident Scene</a:t>
            </a:r>
          </a:p>
          <a:p>
            <a:r>
              <a:rPr lang="en-US" dirty="0">
                <a:latin typeface="+mj-lt"/>
              </a:rPr>
              <a:t>Assist with credentialing of family prior to departure from FAC</a:t>
            </a:r>
          </a:p>
          <a:p>
            <a:pPr marL="45720" indent="0">
              <a:buNone/>
            </a:pPr>
            <a:endParaRPr lang="en-US" dirty="0">
              <a:latin typeface="+mj-lt"/>
            </a:endParaRPr>
          </a:p>
          <a:p>
            <a:pPr marL="45720" indent="0">
              <a:buNone/>
            </a:pPr>
            <a:r>
              <a:rPr lang="en-US" u="sng" dirty="0">
                <a:latin typeface="+mj-lt"/>
              </a:rPr>
              <a:t>RESPONSIBLE AGENCIES</a:t>
            </a:r>
            <a:r>
              <a:rPr lang="en-US" dirty="0">
                <a:latin typeface="+mj-lt"/>
              </a:rPr>
              <a:t>:</a:t>
            </a:r>
          </a:p>
          <a:p>
            <a:r>
              <a:rPr lang="en-US" dirty="0">
                <a:latin typeface="+mj-lt"/>
              </a:rPr>
              <a:t>Any response organization personnel as assigned. If available and subject to IC approval, behavioral health, a member of the clergy and/or the Family Liaison may accompany family members to visit the scene</a:t>
            </a:r>
          </a:p>
        </p:txBody>
      </p:sp>
      <p:sp>
        <p:nvSpPr>
          <p:cNvPr id="5" name="Slide Number Placeholder 4"/>
          <p:cNvSpPr>
            <a:spLocks noGrp="1"/>
          </p:cNvSpPr>
          <p:nvPr>
            <p:ph type="sldNum" sz="quarter" idx="12"/>
          </p:nvPr>
        </p:nvSpPr>
        <p:spPr/>
        <p:txBody>
          <a:bodyPr/>
          <a:lstStyle/>
          <a:p>
            <a:fld id="{F7886C9C-DC18-4195-8FD5-A50AA931D419}" type="slidenum">
              <a:rPr lang="en-US" smtClean="0"/>
              <a:pPr/>
              <a:t>60</a:t>
            </a:fld>
            <a:endParaRPr lang="en-US"/>
          </a:p>
        </p:txBody>
      </p:sp>
      <p:sp>
        <p:nvSpPr>
          <p:cNvPr id="6" name="Title 5"/>
          <p:cNvSpPr>
            <a:spLocks noGrp="1"/>
          </p:cNvSpPr>
          <p:nvPr>
            <p:ph type="title"/>
          </p:nvPr>
        </p:nvSpPr>
        <p:spPr>
          <a:xfrm>
            <a:off x="457200" y="190500"/>
            <a:ext cx="8229600" cy="889000"/>
          </a:xfrm>
        </p:spPr>
        <p:txBody>
          <a:bodyPr>
            <a:normAutofit/>
          </a:bodyPr>
          <a:lstStyle/>
          <a:p>
            <a:pPr algn="ctr"/>
            <a:r>
              <a:rPr lang="en-US" b="1" dirty="0">
                <a:latin typeface="Franklin Gothic Medium Cond" panose="020B0606030402020204" pitchFamily="34" charset="0"/>
              </a:rPr>
              <a:t>SITE VISITS</a:t>
            </a:r>
          </a:p>
        </p:txBody>
      </p:sp>
    </p:spTree>
    <p:extLst>
      <p:ext uri="{BB962C8B-B14F-4D97-AF65-F5344CB8AC3E}">
        <p14:creationId xmlns:p14="http://schemas.microsoft.com/office/powerpoint/2010/main" val="25533490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57300"/>
            <a:ext cx="8407893" cy="4028441"/>
          </a:xfrm>
        </p:spPr>
        <p:txBody>
          <a:bodyPr>
            <a:normAutofit fontScale="77500" lnSpcReduction="20000"/>
          </a:bodyPr>
          <a:lstStyle/>
          <a:p>
            <a:r>
              <a:rPr lang="en-US" dirty="0">
                <a:latin typeface="+mj-lt"/>
              </a:rPr>
              <a:t>Memorial events have been identified as an important part of transition for families leaving the FAC prior to returning home</a:t>
            </a:r>
          </a:p>
          <a:p>
            <a:r>
              <a:rPr lang="en-US" dirty="0">
                <a:latin typeface="+mj-lt"/>
              </a:rPr>
              <a:t>Wide range of possible events, including multi-faith spiritual services, onsite memorials, vigils, etc.   </a:t>
            </a:r>
          </a:p>
          <a:p>
            <a:r>
              <a:rPr lang="en-US" dirty="0">
                <a:latin typeface="+mj-lt"/>
              </a:rPr>
              <a:t>Typically public events</a:t>
            </a:r>
          </a:p>
          <a:p>
            <a:pPr marL="45720" indent="0">
              <a:buNone/>
            </a:pPr>
            <a:endParaRPr lang="en-US" u="sng" dirty="0">
              <a:latin typeface="+mj-lt"/>
            </a:endParaRPr>
          </a:p>
          <a:p>
            <a:pPr marL="45720" indent="0">
              <a:buNone/>
            </a:pPr>
            <a:r>
              <a:rPr lang="en-US" u="sng" dirty="0">
                <a:latin typeface="+mj-lt"/>
              </a:rPr>
              <a:t>FUNCTION:</a:t>
            </a:r>
            <a:r>
              <a:rPr lang="en-US" dirty="0">
                <a:latin typeface="+mj-lt"/>
              </a:rPr>
              <a:t>  </a:t>
            </a:r>
          </a:p>
          <a:p>
            <a:r>
              <a:rPr lang="en-US" dirty="0">
                <a:latin typeface="+mj-lt"/>
              </a:rPr>
              <a:t>The FAC will assist and coordinate in regards to providing family members with the schedules of events and assisting with transportation needs</a:t>
            </a:r>
          </a:p>
          <a:p>
            <a:pPr marL="45720" indent="0">
              <a:buNone/>
            </a:pPr>
            <a:endParaRPr lang="en-US" dirty="0">
              <a:latin typeface="+mj-lt"/>
            </a:endParaRPr>
          </a:p>
          <a:p>
            <a:pPr marL="45720" indent="0">
              <a:buNone/>
            </a:pPr>
            <a:r>
              <a:rPr lang="en-US" u="sng" dirty="0">
                <a:latin typeface="+mj-lt"/>
              </a:rPr>
              <a:t>RESPONSIBLE AGENCIES:</a:t>
            </a:r>
            <a:r>
              <a:rPr lang="en-US" dirty="0">
                <a:latin typeface="+mj-lt"/>
              </a:rPr>
              <a:t>  </a:t>
            </a:r>
          </a:p>
          <a:p>
            <a:r>
              <a:rPr lang="en-US" dirty="0">
                <a:latin typeface="+mj-lt"/>
              </a:rPr>
              <a:t>Any response organization personnel as assigned</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61</a:t>
            </a:fld>
            <a:endParaRPr lang="en-US"/>
          </a:p>
        </p:txBody>
      </p:sp>
      <p:sp>
        <p:nvSpPr>
          <p:cNvPr id="6" name="Title 5"/>
          <p:cNvSpPr>
            <a:spLocks noGrp="1"/>
          </p:cNvSpPr>
          <p:nvPr>
            <p:ph type="title"/>
          </p:nvPr>
        </p:nvSpPr>
        <p:spPr>
          <a:xfrm>
            <a:off x="457200" y="114300"/>
            <a:ext cx="8229600" cy="889000"/>
          </a:xfrm>
        </p:spPr>
        <p:txBody>
          <a:bodyPr/>
          <a:lstStyle/>
          <a:p>
            <a:pPr algn="ctr"/>
            <a:r>
              <a:rPr lang="en-US" b="1" dirty="0">
                <a:latin typeface="Franklin Gothic Medium Cond" panose="020B0606030402020204" pitchFamily="34" charset="0"/>
              </a:rPr>
              <a:t>MEMORIAL EVENTS</a:t>
            </a:r>
          </a:p>
        </p:txBody>
      </p:sp>
    </p:spTree>
    <p:extLst>
      <p:ext uri="{BB962C8B-B14F-4D97-AF65-F5344CB8AC3E}">
        <p14:creationId xmlns:p14="http://schemas.microsoft.com/office/powerpoint/2010/main" val="38871915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06500"/>
            <a:ext cx="8458200" cy="3810000"/>
          </a:xfrm>
        </p:spPr>
        <p:txBody>
          <a:bodyPr>
            <a:normAutofit fontScale="92500"/>
          </a:bodyPr>
          <a:lstStyle/>
          <a:p>
            <a:r>
              <a:rPr lang="en-US" sz="2200" dirty="0">
                <a:latin typeface="+mj-lt"/>
              </a:rPr>
              <a:t>Travel &amp; Other Assistance</a:t>
            </a:r>
          </a:p>
          <a:p>
            <a:pPr marL="45720" indent="0">
              <a:buNone/>
            </a:pPr>
            <a:endParaRPr lang="en-US" sz="2200" dirty="0">
              <a:latin typeface="+mj-lt"/>
            </a:endParaRPr>
          </a:p>
          <a:p>
            <a:r>
              <a:rPr lang="en-US" sz="2200" dirty="0">
                <a:latin typeface="+mj-lt"/>
              </a:rPr>
              <a:t>Child Sitting</a:t>
            </a:r>
          </a:p>
          <a:p>
            <a:pPr lvl="1"/>
            <a:r>
              <a:rPr lang="en-US" sz="2200" dirty="0">
                <a:latin typeface="+mj-lt"/>
              </a:rPr>
              <a:t>Provided at the discretion of the IC, allowing parents and guardians to conduct interviews with officials and attend certain meetings, etc. where they do not feel their children should be present</a:t>
            </a:r>
          </a:p>
          <a:p>
            <a:pPr lvl="1"/>
            <a:r>
              <a:rPr lang="en-US" sz="2200" dirty="0">
                <a:latin typeface="+mj-lt"/>
              </a:rPr>
              <a:t>Outside of these parameters, it is expected that parents/guardians will provide for the care of their children at all times</a:t>
            </a:r>
          </a:p>
          <a:p>
            <a:pPr lvl="1"/>
            <a:r>
              <a:rPr lang="en-US" sz="2200" dirty="0">
                <a:solidFill>
                  <a:schemeClr val="accent1"/>
                </a:solidFill>
                <a:latin typeface="+mj-lt"/>
              </a:rPr>
              <a:t>Appendix S: Child Sitting Area Sign In</a:t>
            </a:r>
          </a:p>
          <a:p>
            <a:pPr lvl="1"/>
            <a:r>
              <a:rPr lang="en-US" sz="2200" dirty="0">
                <a:solidFill>
                  <a:schemeClr val="accent1"/>
                </a:solidFill>
                <a:latin typeface="+mj-lt"/>
              </a:rPr>
              <a:t>Appendix T: Child Sitting Safe Area Checklist</a:t>
            </a:r>
          </a:p>
          <a:p>
            <a:pPr marL="365760" lvl="1" indent="0">
              <a:buNone/>
            </a:pPr>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62</a:t>
            </a:fld>
            <a:endParaRPr lang="en-US"/>
          </a:p>
        </p:txBody>
      </p:sp>
      <p:sp>
        <p:nvSpPr>
          <p:cNvPr id="6" name="Title 5"/>
          <p:cNvSpPr>
            <a:spLocks noGrp="1"/>
          </p:cNvSpPr>
          <p:nvPr>
            <p:ph type="title"/>
          </p:nvPr>
        </p:nvSpPr>
        <p:spPr>
          <a:xfrm>
            <a:off x="457200" y="114300"/>
            <a:ext cx="8229600" cy="889000"/>
          </a:xfrm>
        </p:spPr>
        <p:txBody>
          <a:bodyPr>
            <a:normAutofit/>
          </a:bodyPr>
          <a:lstStyle/>
          <a:p>
            <a:pPr algn="ctr"/>
            <a:r>
              <a:rPr lang="en-US" b="1" dirty="0">
                <a:latin typeface="Franklin Gothic Medium Cond" panose="020B0606030402020204" pitchFamily="34" charset="0"/>
              </a:rPr>
              <a:t>OTHER FAMILY SUPPORT SERVICES</a:t>
            </a:r>
          </a:p>
        </p:txBody>
      </p:sp>
    </p:spTree>
    <p:extLst>
      <p:ext uri="{BB962C8B-B14F-4D97-AF65-F5344CB8AC3E}">
        <p14:creationId xmlns:p14="http://schemas.microsoft.com/office/powerpoint/2010/main" val="36772137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81100"/>
            <a:ext cx="8407893" cy="3964941"/>
          </a:xfrm>
        </p:spPr>
        <p:txBody>
          <a:bodyPr>
            <a:normAutofit fontScale="85000" lnSpcReduction="20000"/>
          </a:bodyPr>
          <a:lstStyle/>
          <a:p>
            <a:r>
              <a:rPr lang="en-US" sz="2400" dirty="0">
                <a:latin typeface="+mj-lt"/>
              </a:rPr>
              <a:t>At the discretion of IC</a:t>
            </a:r>
          </a:p>
          <a:p>
            <a:endParaRPr lang="en-US" sz="2400" dirty="0">
              <a:latin typeface="+mj-lt"/>
            </a:endParaRPr>
          </a:p>
          <a:p>
            <a:r>
              <a:rPr lang="en-US" sz="2400" dirty="0">
                <a:latin typeface="+mj-lt"/>
              </a:rPr>
              <a:t>As soon as family members become aware of an incident, they will seek official information and/or request assistance</a:t>
            </a:r>
          </a:p>
          <a:p>
            <a:pPr marL="45720" indent="0">
              <a:buNone/>
            </a:pPr>
            <a:endParaRPr lang="en-US" sz="2400" dirty="0">
              <a:latin typeface="+mj-lt"/>
            </a:endParaRPr>
          </a:p>
          <a:p>
            <a:r>
              <a:rPr lang="en-US" sz="2400" dirty="0">
                <a:latin typeface="+mj-lt"/>
              </a:rPr>
              <a:t>FAC Call Center may perform several of the functions of the FAC virtually as needed, and may be co-located at a physical FAC to ensure efficient coordination of resources and information</a:t>
            </a:r>
          </a:p>
          <a:p>
            <a:endParaRPr lang="en-US" sz="2400" dirty="0">
              <a:latin typeface="+mj-lt"/>
            </a:endParaRPr>
          </a:p>
          <a:p>
            <a:r>
              <a:rPr lang="en-US" sz="2400" dirty="0">
                <a:solidFill>
                  <a:schemeClr val="accent1"/>
                </a:solidFill>
                <a:latin typeface="+mj-lt"/>
              </a:rPr>
              <a:t>Appendix U: Call Center Log Form</a:t>
            </a:r>
          </a:p>
          <a:p>
            <a:r>
              <a:rPr lang="en-US" sz="2400" dirty="0">
                <a:solidFill>
                  <a:schemeClr val="accent1"/>
                </a:solidFill>
                <a:latin typeface="+mj-lt"/>
              </a:rPr>
              <a:t>Appendix V: Call Center Intake Form</a:t>
            </a:r>
          </a:p>
          <a:p>
            <a:r>
              <a:rPr lang="en-US" sz="2400" dirty="0">
                <a:solidFill>
                  <a:schemeClr val="accent1"/>
                </a:solidFill>
                <a:latin typeface="+mj-lt"/>
              </a:rPr>
              <a:t>Appendix W: Call Center Script</a:t>
            </a:r>
          </a:p>
          <a:p>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63</a:t>
            </a:fld>
            <a:endParaRPr lang="en-US"/>
          </a:p>
        </p:txBody>
      </p:sp>
      <p:sp>
        <p:nvSpPr>
          <p:cNvPr id="6" name="Title 5"/>
          <p:cNvSpPr>
            <a:spLocks noGrp="1"/>
          </p:cNvSpPr>
          <p:nvPr>
            <p:ph type="title"/>
          </p:nvPr>
        </p:nvSpPr>
        <p:spPr>
          <a:xfrm>
            <a:off x="457200" y="190500"/>
            <a:ext cx="8229600" cy="889000"/>
          </a:xfrm>
        </p:spPr>
        <p:txBody>
          <a:bodyPr>
            <a:normAutofit/>
          </a:bodyPr>
          <a:lstStyle/>
          <a:p>
            <a:pPr algn="ctr"/>
            <a:r>
              <a:rPr lang="en-US" sz="3600" b="1" dirty="0">
                <a:latin typeface="Franklin Gothic Medium Cond" panose="020B0606030402020204" pitchFamily="34" charset="0"/>
              </a:rPr>
              <a:t>CALL CENTER / HOTLINE</a:t>
            </a:r>
          </a:p>
        </p:txBody>
      </p:sp>
    </p:spTree>
    <p:extLst>
      <p:ext uri="{BB962C8B-B14F-4D97-AF65-F5344CB8AC3E}">
        <p14:creationId xmlns:p14="http://schemas.microsoft.com/office/powerpoint/2010/main" val="3581918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57300"/>
            <a:ext cx="8407893" cy="3964941"/>
          </a:xfrm>
        </p:spPr>
        <p:txBody>
          <a:bodyPr>
            <a:normAutofit fontScale="85000" lnSpcReduction="20000"/>
          </a:bodyPr>
          <a:lstStyle/>
          <a:p>
            <a:r>
              <a:rPr lang="en-US" dirty="0">
                <a:latin typeface="+mj-lt"/>
              </a:rPr>
              <a:t>Facility Maintenance</a:t>
            </a:r>
          </a:p>
          <a:p>
            <a:r>
              <a:rPr lang="en-US" dirty="0">
                <a:latin typeface="+mj-lt"/>
              </a:rPr>
              <a:t>Tactical Communications</a:t>
            </a:r>
          </a:p>
          <a:p>
            <a:r>
              <a:rPr lang="en-US" dirty="0">
                <a:latin typeface="+mj-lt"/>
              </a:rPr>
              <a:t>Information Technology</a:t>
            </a:r>
          </a:p>
          <a:p>
            <a:r>
              <a:rPr lang="en-US" dirty="0">
                <a:latin typeface="+mj-lt"/>
              </a:rPr>
              <a:t>Nutrition Services</a:t>
            </a:r>
          </a:p>
          <a:p>
            <a:r>
              <a:rPr lang="en-US" dirty="0">
                <a:latin typeface="+mj-lt"/>
              </a:rPr>
              <a:t>Demobilization</a:t>
            </a:r>
          </a:p>
          <a:p>
            <a:pPr lvl="1"/>
            <a:r>
              <a:rPr lang="en-US" dirty="0">
                <a:latin typeface="+mj-lt"/>
              </a:rPr>
              <a:t>Fewer than 5 clients per day register at the FAC 3 days in a row</a:t>
            </a:r>
          </a:p>
          <a:p>
            <a:pPr lvl="1"/>
            <a:r>
              <a:rPr lang="en-US" dirty="0">
                <a:latin typeface="+mj-lt"/>
              </a:rPr>
              <a:t>Memorial services have been arranged for family and friends</a:t>
            </a:r>
          </a:p>
          <a:p>
            <a:pPr lvl="1"/>
            <a:r>
              <a:rPr lang="en-US" dirty="0">
                <a:latin typeface="+mj-lt"/>
              </a:rPr>
              <a:t>Provision for the return of personal effects has been arranged</a:t>
            </a:r>
          </a:p>
          <a:p>
            <a:pPr lvl="1"/>
            <a:r>
              <a:rPr lang="en-US" dirty="0">
                <a:latin typeface="+mj-lt"/>
              </a:rPr>
              <a:t>Ongoing case management and/or hotline number has been established if needed</a:t>
            </a:r>
          </a:p>
          <a:p>
            <a:pPr lvl="1"/>
            <a:r>
              <a:rPr lang="en-US" dirty="0">
                <a:solidFill>
                  <a:schemeClr val="accent1"/>
                </a:solidFill>
                <a:latin typeface="+mj-lt"/>
              </a:rPr>
              <a:t>Appendix X: Demobilization Procedures</a:t>
            </a:r>
          </a:p>
          <a:p>
            <a:pPr lvl="1"/>
            <a:r>
              <a:rPr lang="en-US" dirty="0">
                <a:solidFill>
                  <a:schemeClr val="accent1"/>
                </a:solidFill>
                <a:latin typeface="+mj-lt"/>
              </a:rPr>
              <a:t>Appendix Y: Demobilization Checklist</a:t>
            </a:r>
          </a:p>
          <a:p>
            <a:pPr lvl="1"/>
            <a:endParaRPr lang="en-US" dirty="0">
              <a:latin typeface="+mj-lt"/>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pPr/>
              <a:t>64</a:t>
            </a:fld>
            <a:endParaRPr lang="en-US"/>
          </a:p>
        </p:txBody>
      </p:sp>
      <p:sp>
        <p:nvSpPr>
          <p:cNvPr id="6" name="Title 5"/>
          <p:cNvSpPr>
            <a:spLocks noGrp="1"/>
          </p:cNvSpPr>
          <p:nvPr>
            <p:ph type="title"/>
          </p:nvPr>
        </p:nvSpPr>
        <p:spPr>
          <a:xfrm>
            <a:off x="457200" y="190500"/>
            <a:ext cx="8229600" cy="889000"/>
          </a:xfrm>
        </p:spPr>
        <p:txBody>
          <a:bodyPr>
            <a:normAutofit/>
          </a:bodyPr>
          <a:lstStyle/>
          <a:p>
            <a:pPr algn="ctr"/>
            <a:r>
              <a:rPr lang="en-US" b="1" dirty="0">
                <a:latin typeface="Franklin Gothic Medium Cond" panose="020B0606030402020204" pitchFamily="34" charset="0"/>
              </a:rPr>
              <a:t>LOGISTICS</a:t>
            </a:r>
          </a:p>
        </p:txBody>
      </p:sp>
    </p:spTree>
    <p:extLst>
      <p:ext uri="{BB962C8B-B14F-4D97-AF65-F5344CB8AC3E}">
        <p14:creationId xmlns:p14="http://schemas.microsoft.com/office/powerpoint/2010/main" val="170004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9A2615B-9206-448E-9E3C-30F47431F4CC}" type="slidenum">
              <a:rPr lang="en-US" smtClean="0"/>
              <a:t>65</a:t>
            </a:fld>
            <a:endParaRPr lang="en-US"/>
          </a:p>
        </p:txBody>
      </p:sp>
      <p:graphicFrame>
        <p:nvGraphicFramePr>
          <p:cNvPr id="3" name="Content Placeholder 4"/>
          <p:cNvGraphicFramePr>
            <a:graphicFrameLocks/>
          </p:cNvGraphicFramePr>
          <p:nvPr>
            <p:extLst>
              <p:ext uri="{D42A27DB-BD31-4B8C-83A1-F6EECF244321}">
                <p14:modId xmlns:p14="http://schemas.microsoft.com/office/powerpoint/2010/main" val="4153074556"/>
              </p:ext>
            </p:extLst>
          </p:nvPr>
        </p:nvGraphicFramePr>
        <p:xfrm>
          <a:off x="914400" y="876295"/>
          <a:ext cx="3505200" cy="4572009"/>
        </p:xfrm>
        <a:graphic>
          <a:graphicData uri="http://schemas.openxmlformats.org/drawingml/2006/table">
            <a:tbl>
              <a:tblPr firstRow="1" bandRow="1">
                <a:tableStyleId>{5C22544A-7EE6-4342-B048-85BDC9FD1C3A}</a:tableStyleId>
              </a:tblPr>
              <a:tblGrid>
                <a:gridCol w="296221">
                  <a:extLst>
                    <a:ext uri="{9D8B030D-6E8A-4147-A177-3AD203B41FA5}">
                      <a16:colId xmlns:a16="http://schemas.microsoft.com/office/drawing/2014/main" val="20000"/>
                    </a:ext>
                  </a:extLst>
                </a:gridCol>
                <a:gridCol w="3208979">
                  <a:extLst>
                    <a:ext uri="{9D8B030D-6E8A-4147-A177-3AD203B41FA5}">
                      <a16:colId xmlns:a16="http://schemas.microsoft.com/office/drawing/2014/main" val="20001"/>
                    </a:ext>
                  </a:extLst>
                </a:gridCol>
              </a:tblGrid>
              <a:tr h="351693">
                <a:tc>
                  <a:txBody>
                    <a:bodyPr/>
                    <a:lstStyle/>
                    <a:p>
                      <a:pPr algn="ctr"/>
                      <a:r>
                        <a:rPr lang="en-US" sz="1400" b="1" dirty="0">
                          <a:solidFill>
                            <a:schemeClr val="tx1"/>
                          </a:solidFill>
                          <a:latin typeface="Franklin Gothic Medium Cond" panose="020B0606030402020204" pitchFamily="34" charset="0"/>
                        </a:rPr>
                        <a:t>A</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Glossary</a:t>
                      </a:r>
                      <a:r>
                        <a:rPr lang="en-US" sz="1400" b="0" baseline="0" dirty="0">
                          <a:solidFill>
                            <a:schemeClr val="tx1"/>
                          </a:solidFill>
                          <a:latin typeface="Franklin Gothic Medium Cond" panose="020B0606030402020204" pitchFamily="34" charset="0"/>
                        </a:rPr>
                        <a:t> of Acronyms</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1693">
                <a:tc>
                  <a:txBody>
                    <a:bodyPr/>
                    <a:lstStyle/>
                    <a:p>
                      <a:pPr algn="ctr"/>
                      <a:r>
                        <a:rPr lang="en-US" sz="1400" b="1" dirty="0">
                          <a:solidFill>
                            <a:schemeClr val="tx1"/>
                          </a:solidFill>
                          <a:latin typeface="Franklin Gothic Medium Cond" panose="020B0606030402020204" pitchFamily="34" charset="0"/>
                        </a:rPr>
                        <a:t>B</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Facility Agreement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1693">
                <a:tc>
                  <a:txBody>
                    <a:bodyPr/>
                    <a:lstStyle/>
                    <a:p>
                      <a:pPr algn="ctr"/>
                      <a:r>
                        <a:rPr lang="en-US" sz="1400" b="1" dirty="0">
                          <a:solidFill>
                            <a:schemeClr val="tx1"/>
                          </a:solidFill>
                          <a:latin typeface="Franklin Gothic Medium Cond" panose="020B0606030402020204" pitchFamily="34" charset="0"/>
                        </a:rPr>
                        <a:t>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Sample</a:t>
                      </a:r>
                      <a:r>
                        <a:rPr lang="en-US" sz="1400" b="0" baseline="0" dirty="0">
                          <a:solidFill>
                            <a:schemeClr val="tx1"/>
                          </a:solidFill>
                          <a:latin typeface="Franklin Gothic Medium Cond" panose="020B0606030402020204" pitchFamily="34" charset="0"/>
                        </a:rPr>
                        <a:t> Floor Plan</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1693">
                <a:tc>
                  <a:txBody>
                    <a:bodyPr/>
                    <a:lstStyle/>
                    <a:p>
                      <a:pPr algn="ctr"/>
                      <a:r>
                        <a:rPr lang="en-US" sz="1400" b="1" dirty="0">
                          <a:solidFill>
                            <a:schemeClr val="tx1"/>
                          </a:solidFill>
                          <a:latin typeface="Franklin Gothic Medium Cond" panose="020B0606030402020204" pitchFamily="34" charset="0"/>
                        </a:rPr>
                        <a:t>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Activation</a:t>
                      </a:r>
                      <a:r>
                        <a:rPr lang="en-US" sz="1400" b="0" baseline="0" dirty="0">
                          <a:solidFill>
                            <a:schemeClr val="tx1"/>
                          </a:solidFill>
                          <a:latin typeface="Franklin Gothic Medium Cond" panose="020B0606030402020204" pitchFamily="34" charset="0"/>
                        </a:rPr>
                        <a:t> Check List</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1693">
                <a:tc>
                  <a:txBody>
                    <a:bodyPr/>
                    <a:lstStyle/>
                    <a:p>
                      <a:pPr algn="ctr"/>
                      <a:r>
                        <a:rPr lang="en-US" sz="1400" b="1" dirty="0">
                          <a:solidFill>
                            <a:schemeClr val="tx1"/>
                          </a:solidFill>
                          <a:latin typeface="Franklin Gothic Medium Cond" panose="020B0606030402020204" pitchFamily="34" charset="0"/>
                        </a:rPr>
                        <a:t>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Facility Opening &amp; Closing Form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1693">
                <a:tc>
                  <a:txBody>
                    <a:bodyPr/>
                    <a:lstStyle/>
                    <a:p>
                      <a:pPr algn="ctr"/>
                      <a:r>
                        <a:rPr lang="en-US" sz="1400" b="1" dirty="0">
                          <a:solidFill>
                            <a:schemeClr val="tx1"/>
                          </a:solidFill>
                          <a:latin typeface="Franklin Gothic Medium Cond" panose="020B0606030402020204" pitchFamily="34" charset="0"/>
                        </a:rPr>
                        <a:t>F</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Site Assessment Worksheet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51693">
                <a:tc>
                  <a:txBody>
                    <a:bodyPr/>
                    <a:lstStyle/>
                    <a:p>
                      <a:pPr algn="ctr"/>
                      <a:r>
                        <a:rPr lang="en-US" sz="1400" b="1" dirty="0">
                          <a:solidFill>
                            <a:schemeClr val="tx1"/>
                          </a:solidFill>
                          <a:latin typeface="Franklin Gothic Medium Cond" panose="020B0606030402020204" pitchFamily="34" charset="0"/>
                        </a:rPr>
                        <a:t>G</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Sample</a:t>
                      </a:r>
                      <a:r>
                        <a:rPr lang="en-US" sz="1400" b="0" baseline="0" dirty="0">
                          <a:solidFill>
                            <a:schemeClr val="tx1"/>
                          </a:solidFill>
                          <a:latin typeface="Franklin Gothic Medium Cond" panose="020B0606030402020204" pitchFamily="34" charset="0"/>
                        </a:rPr>
                        <a:t> FAC Organizational Chart</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51693">
                <a:tc>
                  <a:txBody>
                    <a:bodyPr/>
                    <a:lstStyle/>
                    <a:p>
                      <a:pPr algn="ctr"/>
                      <a:r>
                        <a:rPr lang="en-US" sz="1400" b="1" dirty="0">
                          <a:solidFill>
                            <a:schemeClr val="tx1"/>
                          </a:solidFill>
                          <a:latin typeface="Franklin Gothic Medium Cond" panose="020B0606030402020204" pitchFamily="34" charset="0"/>
                        </a:rPr>
                        <a:t>H</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Staff Determination</a:t>
                      </a:r>
                      <a:r>
                        <a:rPr lang="en-US" sz="1400" b="0" baseline="0" dirty="0">
                          <a:solidFill>
                            <a:schemeClr val="tx1"/>
                          </a:solidFill>
                          <a:latin typeface="Franklin Gothic Medium Cond" panose="020B0606030402020204" pitchFamily="34" charset="0"/>
                        </a:rPr>
                        <a:t> Tool</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51693">
                <a:tc>
                  <a:txBody>
                    <a:bodyPr/>
                    <a:lstStyle/>
                    <a:p>
                      <a:pPr algn="ctr"/>
                      <a:r>
                        <a:rPr lang="en-US" sz="1400" b="1" dirty="0">
                          <a:solidFill>
                            <a:schemeClr val="tx1"/>
                          </a:solidFill>
                          <a:latin typeface="Franklin Gothic Medium Cond" panose="020B0606030402020204" pitchFamily="34" charset="0"/>
                        </a:rPr>
                        <a:t>I</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Job Action Sheets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51693">
                <a:tc>
                  <a:txBody>
                    <a:bodyPr/>
                    <a:lstStyle/>
                    <a:p>
                      <a:pPr algn="ctr"/>
                      <a:r>
                        <a:rPr lang="en-US" sz="1400" b="1" dirty="0">
                          <a:solidFill>
                            <a:schemeClr val="tx1"/>
                          </a:solidFill>
                          <a:latin typeface="Franklin Gothic Medium Cond" panose="020B0606030402020204" pitchFamily="34" charset="0"/>
                        </a:rPr>
                        <a:t>J</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ICS-211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51693">
                <a:tc>
                  <a:txBody>
                    <a:bodyPr/>
                    <a:lstStyle/>
                    <a:p>
                      <a:pPr algn="ctr"/>
                      <a:r>
                        <a:rPr lang="en-US" sz="1400" b="1" dirty="0">
                          <a:solidFill>
                            <a:schemeClr val="tx1"/>
                          </a:solidFill>
                          <a:latin typeface="Franklin Gothic Medium Cond" panose="020B0606030402020204" pitchFamily="34" charset="0"/>
                        </a:rPr>
                        <a:t>K</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Briefing Checklist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51693">
                <a:tc>
                  <a:txBody>
                    <a:bodyPr/>
                    <a:lstStyle/>
                    <a:p>
                      <a:pPr algn="ctr"/>
                      <a:r>
                        <a:rPr lang="en-US" sz="1400" b="1" dirty="0">
                          <a:solidFill>
                            <a:schemeClr val="tx1"/>
                          </a:solidFill>
                          <a:latin typeface="Franklin Gothic Medium Cond" panose="020B0606030402020204" pitchFamily="34" charset="0"/>
                        </a:rPr>
                        <a:t>L</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PIO Cheat Sheet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51693">
                <a:tc>
                  <a:txBody>
                    <a:bodyPr/>
                    <a:lstStyle/>
                    <a:p>
                      <a:pPr algn="ctr"/>
                      <a:r>
                        <a:rPr lang="en-US" sz="1400" b="1" dirty="0">
                          <a:solidFill>
                            <a:schemeClr val="tx1"/>
                          </a:solidFill>
                          <a:latin typeface="Franklin Gothic Medium Cond" panose="020B0606030402020204" pitchFamily="34" charset="0"/>
                        </a:rPr>
                        <a:t>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Safety Walkthrough Checklist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106965621"/>
              </p:ext>
            </p:extLst>
          </p:nvPr>
        </p:nvGraphicFramePr>
        <p:xfrm>
          <a:off x="4953000" y="876300"/>
          <a:ext cx="3276600" cy="4610099"/>
        </p:xfrm>
        <a:graphic>
          <a:graphicData uri="http://schemas.openxmlformats.org/drawingml/2006/table">
            <a:tbl>
              <a:tblPr firstRow="1" bandRow="1">
                <a:tableStyleId>{5C22544A-7EE6-4342-B048-85BDC9FD1C3A}</a:tableStyleId>
              </a:tblPr>
              <a:tblGrid>
                <a:gridCol w="276902">
                  <a:extLst>
                    <a:ext uri="{9D8B030D-6E8A-4147-A177-3AD203B41FA5}">
                      <a16:colId xmlns:a16="http://schemas.microsoft.com/office/drawing/2014/main" val="20000"/>
                    </a:ext>
                  </a:extLst>
                </a:gridCol>
                <a:gridCol w="2999698">
                  <a:extLst>
                    <a:ext uri="{9D8B030D-6E8A-4147-A177-3AD203B41FA5}">
                      <a16:colId xmlns:a16="http://schemas.microsoft.com/office/drawing/2014/main" val="20001"/>
                    </a:ext>
                  </a:extLst>
                </a:gridCol>
              </a:tblGrid>
              <a:tr h="354623">
                <a:tc>
                  <a:txBody>
                    <a:bodyPr/>
                    <a:lstStyle/>
                    <a:p>
                      <a:pPr algn="ctr"/>
                      <a:r>
                        <a:rPr lang="en-US" sz="1400" b="1" dirty="0">
                          <a:solidFill>
                            <a:schemeClr val="tx1"/>
                          </a:solidFill>
                          <a:latin typeface="Franklin Gothic Medium Cond" panose="020B0606030402020204" pitchFamily="34" charset="0"/>
                        </a:rPr>
                        <a:t>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Family Registration</a:t>
                      </a:r>
                      <a:r>
                        <a:rPr lang="en-US" sz="1400" b="0" baseline="0" dirty="0">
                          <a:solidFill>
                            <a:schemeClr val="tx1"/>
                          </a:solidFill>
                          <a:latin typeface="Franklin Gothic Medium Cond" panose="020B0606030402020204" pitchFamily="34" charset="0"/>
                        </a:rPr>
                        <a:t> Form</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4623">
                <a:tc>
                  <a:txBody>
                    <a:bodyPr/>
                    <a:lstStyle/>
                    <a:p>
                      <a:pPr algn="ctr"/>
                      <a:r>
                        <a:rPr lang="en-US" sz="1400" b="1" dirty="0">
                          <a:solidFill>
                            <a:schemeClr val="tx1"/>
                          </a:solidFill>
                          <a:latin typeface="Franklin Gothic Medium Cond" panose="020B0606030402020204" pitchFamily="34" charset="0"/>
                        </a:rPr>
                        <a:t>O</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Family Sign In-Out Form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4623">
                <a:tc>
                  <a:txBody>
                    <a:bodyPr/>
                    <a:lstStyle/>
                    <a:p>
                      <a:pPr algn="ctr"/>
                      <a:r>
                        <a:rPr lang="en-US" sz="1400" b="1" dirty="0">
                          <a:solidFill>
                            <a:schemeClr val="tx1"/>
                          </a:solidFill>
                          <a:latin typeface="Franklin Gothic Medium Cond" panose="020B0606030402020204" pitchFamily="34" charset="0"/>
                        </a:rPr>
                        <a:t>P</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Translation/Interpreter Services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4623">
                <a:tc>
                  <a:txBody>
                    <a:bodyPr/>
                    <a:lstStyle/>
                    <a:p>
                      <a:pPr algn="ctr"/>
                      <a:r>
                        <a:rPr lang="en-US" sz="1400" b="1" dirty="0">
                          <a:solidFill>
                            <a:schemeClr val="tx1"/>
                          </a:solidFill>
                          <a:latin typeface="Franklin Gothic Medium Cond" panose="020B0606030402020204" pitchFamily="34" charset="0"/>
                        </a:rPr>
                        <a:t>Q</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Cultural and Religious Considerations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4623">
                <a:tc>
                  <a:txBody>
                    <a:bodyPr/>
                    <a:lstStyle/>
                    <a:p>
                      <a:pPr algn="ctr"/>
                      <a:r>
                        <a:rPr lang="en-US" sz="1400" b="1" dirty="0">
                          <a:solidFill>
                            <a:schemeClr val="tx1"/>
                          </a:solidFill>
                          <a:latin typeface="Franklin Gothic Medium Cond" panose="020B0606030402020204" pitchFamily="34" charset="0"/>
                        </a:rPr>
                        <a:t>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DMORT VIP Ante Mortem Interview Form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4623">
                <a:tc>
                  <a:txBody>
                    <a:bodyPr/>
                    <a:lstStyle/>
                    <a:p>
                      <a:pPr algn="ctr"/>
                      <a:r>
                        <a:rPr lang="en-US" sz="1400" b="1" dirty="0">
                          <a:solidFill>
                            <a:schemeClr val="tx1"/>
                          </a:solidFill>
                          <a:latin typeface="Franklin Gothic Medium Cond" panose="020B0606030402020204" pitchFamily="34" charset="0"/>
                        </a:rPr>
                        <a:t>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Child Sitting Area Sign In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54623">
                <a:tc>
                  <a:txBody>
                    <a:bodyPr/>
                    <a:lstStyle/>
                    <a:p>
                      <a:pPr algn="ctr"/>
                      <a:r>
                        <a:rPr lang="en-US" sz="1400" b="1" dirty="0">
                          <a:solidFill>
                            <a:schemeClr val="tx1"/>
                          </a:solidFill>
                          <a:latin typeface="Franklin Gothic Medium Cond" panose="020B0606030402020204" pitchFamily="34" charset="0"/>
                        </a:rPr>
                        <a:t>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Child Sitting Safe Area</a:t>
                      </a:r>
                      <a:r>
                        <a:rPr lang="en-US" sz="1400" b="0" baseline="0" dirty="0">
                          <a:solidFill>
                            <a:schemeClr val="tx1"/>
                          </a:solidFill>
                          <a:latin typeface="Franklin Gothic Medium Cond" panose="020B0606030402020204" pitchFamily="34" charset="0"/>
                        </a:rPr>
                        <a:t> Checklist</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54623">
                <a:tc>
                  <a:txBody>
                    <a:bodyPr/>
                    <a:lstStyle/>
                    <a:p>
                      <a:pPr algn="ctr"/>
                      <a:r>
                        <a:rPr lang="en-US" sz="1400" b="1" dirty="0">
                          <a:solidFill>
                            <a:schemeClr val="tx1"/>
                          </a:solidFill>
                          <a:latin typeface="Franklin Gothic Medium Cond" panose="020B0606030402020204" pitchFamily="34" charset="0"/>
                        </a:rPr>
                        <a:t>U</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Call Center Log Form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54623">
                <a:tc>
                  <a:txBody>
                    <a:bodyPr/>
                    <a:lstStyle/>
                    <a:p>
                      <a:pPr algn="ctr"/>
                      <a:r>
                        <a:rPr lang="en-US" sz="1400" b="1" dirty="0">
                          <a:solidFill>
                            <a:schemeClr val="tx1"/>
                          </a:solidFill>
                          <a:latin typeface="Franklin Gothic Medium Cond" panose="020B0606030402020204" pitchFamily="34" charset="0"/>
                        </a:rPr>
                        <a:t>V</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Call Center Intake Form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54623">
                <a:tc>
                  <a:txBody>
                    <a:bodyPr/>
                    <a:lstStyle/>
                    <a:p>
                      <a:pPr algn="ctr"/>
                      <a:r>
                        <a:rPr lang="en-US" sz="1400" b="1" dirty="0">
                          <a:solidFill>
                            <a:schemeClr val="tx1"/>
                          </a:solidFill>
                          <a:latin typeface="Franklin Gothic Medium Cond" panose="020B0606030402020204" pitchFamily="34" charset="0"/>
                        </a:rPr>
                        <a:t>W</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Call Center Script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54623">
                <a:tc>
                  <a:txBody>
                    <a:bodyPr/>
                    <a:lstStyle/>
                    <a:p>
                      <a:pPr algn="ctr"/>
                      <a:r>
                        <a:rPr lang="en-US" sz="1400" b="1" dirty="0">
                          <a:solidFill>
                            <a:schemeClr val="tx1"/>
                          </a:solidFill>
                          <a:latin typeface="Franklin Gothic Medium Cond" panose="020B0606030402020204" pitchFamily="34" charset="0"/>
                        </a:rPr>
                        <a:t>X</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Demobilization Procedures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54623">
                <a:tc>
                  <a:txBody>
                    <a:bodyPr/>
                    <a:lstStyle/>
                    <a:p>
                      <a:pPr algn="ctr"/>
                      <a:r>
                        <a:rPr lang="en-US" sz="1400" b="1" dirty="0">
                          <a:solidFill>
                            <a:schemeClr val="tx1"/>
                          </a:solidFill>
                          <a:latin typeface="Franklin Gothic Medium Cond" panose="020B0606030402020204" pitchFamily="34" charset="0"/>
                        </a:rPr>
                        <a:t>Y</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Demobilization</a:t>
                      </a:r>
                      <a:r>
                        <a:rPr lang="en-US" sz="1400" b="0" baseline="0" dirty="0">
                          <a:solidFill>
                            <a:schemeClr val="tx1"/>
                          </a:solidFill>
                          <a:latin typeface="Franklin Gothic Medium Cond" panose="020B0606030402020204" pitchFamily="34" charset="0"/>
                        </a:rPr>
                        <a:t> Checklist</a:t>
                      </a:r>
                      <a:endParaRPr lang="en-US" sz="1400" b="0" dirty="0">
                        <a:solidFill>
                          <a:schemeClr val="tx1"/>
                        </a:solidFill>
                        <a:latin typeface="Franklin Gothic Medium Cond" panose="020B060603040202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54623">
                <a:tc>
                  <a:txBody>
                    <a:bodyPr/>
                    <a:lstStyle/>
                    <a:p>
                      <a:pPr algn="ctr"/>
                      <a:r>
                        <a:rPr lang="en-US" sz="1400" b="1" dirty="0">
                          <a:solidFill>
                            <a:schemeClr val="tx1"/>
                          </a:solidFill>
                          <a:latin typeface="Franklin Gothic Medium Cond" panose="020B0606030402020204" pitchFamily="34" charset="0"/>
                        </a:rPr>
                        <a:t>Z</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1"/>
                          </a:solidFill>
                          <a:latin typeface="Franklin Gothic Medium Cond" panose="020B0606030402020204" pitchFamily="34" charset="0"/>
                        </a:rPr>
                        <a:t>References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bl>
          </a:graphicData>
        </a:graphic>
      </p:graphicFrame>
      <p:sp>
        <p:nvSpPr>
          <p:cNvPr id="5" name="Title 5"/>
          <p:cNvSpPr txBox="1">
            <a:spLocks/>
          </p:cNvSpPr>
          <p:nvPr/>
        </p:nvSpPr>
        <p:spPr>
          <a:xfrm>
            <a:off x="457200" y="114300"/>
            <a:ext cx="8229600" cy="8890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b="1" dirty="0">
                <a:latin typeface="Franklin Gothic Medium Cond" panose="020B0606030402020204" pitchFamily="34" charset="0"/>
              </a:rPr>
              <a:t>SAMPLE APPENDICES</a:t>
            </a:r>
          </a:p>
        </p:txBody>
      </p:sp>
    </p:spTree>
    <p:extLst>
      <p:ext uri="{BB962C8B-B14F-4D97-AF65-F5344CB8AC3E}">
        <p14:creationId xmlns:p14="http://schemas.microsoft.com/office/powerpoint/2010/main" val="99983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2362200" cy="952500"/>
          </a:xfrm>
        </p:spPr>
        <p:txBody>
          <a:bodyPr>
            <a:noAutofit/>
          </a:bodyPr>
          <a:lstStyle/>
          <a:p>
            <a:r>
              <a:rPr lang="en-US" b="1" dirty="0">
                <a:latin typeface="Franklin Gothic Medium Cond" panose="020B0606030402020204" pitchFamily="34" charset="0"/>
              </a:rPr>
              <a:t>BEFORE</a:t>
            </a:r>
            <a:endParaRPr lang="en-US" b="1" dirty="0"/>
          </a:p>
        </p:txBody>
      </p:sp>
      <p:sp>
        <p:nvSpPr>
          <p:cNvPr id="3" name="Text Placeholder 2"/>
          <p:cNvSpPr>
            <a:spLocks noGrp="1"/>
          </p:cNvSpPr>
          <p:nvPr>
            <p:ph type="body" idx="1"/>
          </p:nvPr>
        </p:nvSpPr>
        <p:spPr>
          <a:xfrm>
            <a:off x="762000" y="1079500"/>
            <a:ext cx="3733800" cy="635000"/>
          </a:xfrm>
        </p:spPr>
        <p:txBody>
          <a:bodyPr/>
          <a:lstStyle/>
          <a:p>
            <a:pPr algn="ctr"/>
            <a:r>
              <a:rPr lang="en-US" dirty="0"/>
              <a:t>Reunification Center</a:t>
            </a:r>
          </a:p>
        </p:txBody>
      </p:sp>
      <p:sp>
        <p:nvSpPr>
          <p:cNvPr id="4" name="Text Placeholder 3"/>
          <p:cNvSpPr>
            <a:spLocks noGrp="1"/>
          </p:cNvSpPr>
          <p:nvPr>
            <p:ph type="body" sz="half" idx="3"/>
          </p:nvPr>
        </p:nvSpPr>
        <p:spPr>
          <a:xfrm>
            <a:off x="5181600" y="1028700"/>
            <a:ext cx="3733800" cy="635000"/>
          </a:xfrm>
        </p:spPr>
        <p:txBody>
          <a:bodyPr/>
          <a:lstStyle/>
          <a:p>
            <a:pPr algn="ctr"/>
            <a:r>
              <a:rPr lang="en-US" dirty="0"/>
              <a:t>Resiliency Center</a:t>
            </a:r>
          </a:p>
        </p:txBody>
      </p:sp>
      <p:sp>
        <p:nvSpPr>
          <p:cNvPr id="5" name="Content Placeholder 4"/>
          <p:cNvSpPr>
            <a:spLocks noGrp="1"/>
          </p:cNvSpPr>
          <p:nvPr>
            <p:ph sz="half" idx="2"/>
          </p:nvPr>
        </p:nvSpPr>
        <p:spPr>
          <a:xfrm>
            <a:off x="457200" y="1797050"/>
            <a:ext cx="4191000" cy="3422650"/>
          </a:xfrm>
        </p:spPr>
        <p:txBody>
          <a:bodyPr>
            <a:normAutofit/>
          </a:bodyPr>
          <a:lstStyle/>
          <a:p>
            <a:pPr lvl="1"/>
            <a:r>
              <a:rPr lang="en-US" sz="1800" dirty="0">
                <a:latin typeface="+mj-lt"/>
              </a:rPr>
              <a:t>between survivors and family members </a:t>
            </a:r>
          </a:p>
          <a:p>
            <a:pPr lvl="1"/>
            <a:r>
              <a:rPr lang="en-US" sz="1800" dirty="0">
                <a:latin typeface="+mj-lt"/>
              </a:rPr>
              <a:t>primarily done immediately after an incident and typically </a:t>
            </a:r>
            <a:r>
              <a:rPr lang="en-US" sz="1800" u="sng" dirty="0">
                <a:latin typeface="+mj-lt"/>
              </a:rPr>
              <a:t>prior</a:t>
            </a:r>
            <a:r>
              <a:rPr lang="en-US" sz="1800" dirty="0">
                <a:latin typeface="+mj-lt"/>
              </a:rPr>
              <a:t> to the establishment of a FAC</a:t>
            </a:r>
          </a:p>
          <a:p>
            <a:pPr lvl="1"/>
            <a:r>
              <a:rPr lang="en-US" sz="1800" dirty="0">
                <a:latin typeface="+mj-lt"/>
              </a:rPr>
              <a:t>at discretion of Incident Command, this function may be moved into the FAC when necessary and appropriate</a:t>
            </a:r>
          </a:p>
          <a:p>
            <a:endParaRPr lang="en-US" sz="1800" dirty="0">
              <a:latin typeface="+mj-lt"/>
            </a:endParaRPr>
          </a:p>
        </p:txBody>
      </p:sp>
      <p:sp>
        <p:nvSpPr>
          <p:cNvPr id="6" name="Content Placeholder 5"/>
          <p:cNvSpPr>
            <a:spLocks noGrp="1"/>
          </p:cNvSpPr>
          <p:nvPr>
            <p:ph sz="half" idx="4"/>
          </p:nvPr>
        </p:nvSpPr>
        <p:spPr>
          <a:xfrm>
            <a:off x="4800600" y="1676400"/>
            <a:ext cx="4191000" cy="3238500"/>
          </a:xfrm>
        </p:spPr>
        <p:txBody>
          <a:bodyPr>
            <a:noAutofit/>
          </a:bodyPr>
          <a:lstStyle/>
          <a:p>
            <a:pPr lvl="1"/>
            <a:r>
              <a:rPr lang="en-US" sz="1800" dirty="0">
                <a:latin typeface="+mj-lt"/>
              </a:rPr>
              <a:t>a place of healing and support dedicated to serving as a resource and referral center for residents, visitors and responders affected</a:t>
            </a:r>
          </a:p>
          <a:p>
            <a:pPr lvl="1"/>
            <a:r>
              <a:rPr lang="en-US" sz="1800" dirty="0">
                <a:latin typeface="+mj-lt"/>
              </a:rPr>
              <a:t>not open to the general public</a:t>
            </a:r>
          </a:p>
          <a:p>
            <a:pPr lvl="1"/>
            <a:r>
              <a:rPr lang="en-US" sz="1800" dirty="0">
                <a:latin typeface="+mj-lt"/>
              </a:rPr>
              <a:t>victim advocacy and support; case management; counseling and spiritual care referrals, technical assistance with applying for online services including FBI Victim Assistance services and more</a:t>
            </a:r>
          </a:p>
          <a:p>
            <a:pPr lvl="1"/>
            <a:r>
              <a:rPr lang="en-US" sz="1800" dirty="0">
                <a:latin typeface="+mj-lt"/>
              </a:rPr>
              <a:t>Long-term; years long operation</a:t>
            </a:r>
          </a:p>
        </p:txBody>
      </p:sp>
      <p:sp>
        <p:nvSpPr>
          <p:cNvPr id="9" name="Rectangle 8"/>
          <p:cNvSpPr/>
          <p:nvPr/>
        </p:nvSpPr>
        <p:spPr>
          <a:xfrm>
            <a:off x="6400800" y="495300"/>
            <a:ext cx="1354858" cy="707886"/>
          </a:xfrm>
          <a:prstGeom prst="rect">
            <a:avLst/>
          </a:prstGeom>
        </p:spPr>
        <p:txBody>
          <a:bodyPr wrap="none">
            <a:spAutoFit/>
          </a:bodyPr>
          <a:lstStyle/>
          <a:p>
            <a:r>
              <a:rPr lang="en-US" sz="4000" b="1" dirty="0">
                <a:solidFill>
                  <a:schemeClr val="tx2"/>
                </a:solidFill>
                <a:latin typeface="Franklin Gothic Medium Cond" panose="020B0606030402020204" pitchFamily="34" charset="0"/>
              </a:rPr>
              <a:t>AFTER</a:t>
            </a:r>
            <a:endParaRPr lang="en-US" sz="4000" dirty="0">
              <a:solidFill>
                <a:schemeClr val="tx2"/>
              </a:solidFill>
            </a:endParaRPr>
          </a:p>
        </p:txBody>
      </p:sp>
      <p:sp>
        <p:nvSpPr>
          <p:cNvPr id="10" name="Slide Number Placeholder 9"/>
          <p:cNvSpPr>
            <a:spLocks noGrp="1"/>
          </p:cNvSpPr>
          <p:nvPr>
            <p:ph type="sldNum" sz="quarter" idx="12"/>
          </p:nvPr>
        </p:nvSpPr>
        <p:spPr/>
        <p:txBody>
          <a:bodyPr/>
          <a:lstStyle/>
          <a:p>
            <a:fld id="{E9A2615B-9206-448E-9E3C-30F47431F4CC}" type="slidenum">
              <a:rPr lang="en-US" smtClean="0"/>
              <a:t>66</a:t>
            </a:fld>
            <a:endParaRPr lang="en-US"/>
          </a:p>
        </p:txBody>
      </p:sp>
    </p:spTree>
    <p:extLst>
      <p:ext uri="{BB962C8B-B14F-4D97-AF65-F5344CB8AC3E}">
        <p14:creationId xmlns:p14="http://schemas.microsoft.com/office/powerpoint/2010/main" val="61546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32" y="952500"/>
            <a:ext cx="8229600" cy="891540"/>
          </a:xfrm>
        </p:spPr>
        <p:txBody>
          <a:bodyPr/>
          <a:lstStyle/>
          <a:p>
            <a:pPr algn="ctr"/>
            <a:r>
              <a:rPr lang="en-US" dirty="0">
                <a:latin typeface="Franklin Gothic Medium Cond" panose="020B0606030402020204" pitchFamily="34" charset="0"/>
              </a:rPr>
              <a:t>QUESTIONS</a:t>
            </a:r>
          </a:p>
        </p:txBody>
      </p:sp>
      <p:sp>
        <p:nvSpPr>
          <p:cNvPr id="3" name="Slide Number Placeholder 2"/>
          <p:cNvSpPr>
            <a:spLocks noGrp="1"/>
          </p:cNvSpPr>
          <p:nvPr>
            <p:ph type="sldNum" sz="quarter" idx="12"/>
          </p:nvPr>
        </p:nvSpPr>
        <p:spPr/>
        <p:txBody>
          <a:bodyPr/>
          <a:lstStyle/>
          <a:p>
            <a:fld id="{CFFC3D4E-DBA6-486F-A362-9E1E4C139475}" type="slidenum">
              <a:rPr lang="en-US" altLang="en-US" smtClean="0"/>
              <a:pPr/>
              <a:t>67</a:t>
            </a:fld>
            <a:endParaRPr lang="en-US" altLang="en-US"/>
          </a:p>
        </p:txBody>
      </p:sp>
      <p:pic>
        <p:nvPicPr>
          <p:cNvPr id="4" name="Picture 3">
            <a:extLst>
              <a:ext uri="{FF2B5EF4-FFF2-40B4-BE49-F238E27FC236}">
                <a16:creationId xmlns:a16="http://schemas.microsoft.com/office/drawing/2014/main" id="{C750A362-21B6-426E-B617-DB1F81A897CE}"/>
              </a:ext>
            </a:extLst>
          </p:cNvPr>
          <p:cNvPicPr>
            <a:picLocks noChangeAspect="1"/>
          </p:cNvPicPr>
          <p:nvPr/>
        </p:nvPicPr>
        <p:blipFill>
          <a:blip r:embed="rId3" cstate="print">
            <a:clrChange>
              <a:clrFrom>
                <a:srgbClr val="000000">
                  <a:alpha val="0"/>
                </a:srgbClr>
              </a:clrFrom>
              <a:clrTo>
                <a:srgbClr val="000000">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backgroundRemoval t="0" b="100000" l="0" r="100000">
                        <a14:foregroundMark x1="24151" y1="71429" x2="24151" y2="71429"/>
                        <a14:foregroundMark x1="26918" y1="94565" x2="26918" y2="94565"/>
                        <a14:foregroundMark x1="53082" y1="80435" x2="53082" y2="80435"/>
                        <a14:foregroundMark x1="72956" y1="87578" x2="72956" y2="87578"/>
                        <a14:foregroundMark x1="85535" y1="41925" x2="85535" y2="4192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243738" y="1943100"/>
            <a:ext cx="2727936" cy="1841500"/>
          </a:xfrm>
          <a:prstGeom prst="rect">
            <a:avLst/>
          </a:prstGeom>
        </p:spPr>
      </p:pic>
    </p:spTree>
    <p:extLst>
      <p:ext uri="{BB962C8B-B14F-4D97-AF65-F5344CB8AC3E}">
        <p14:creationId xmlns:p14="http://schemas.microsoft.com/office/powerpoint/2010/main" val="37908295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011651-18AE-4DB1-9ABE-0BC3874A2979}"/>
              </a:ext>
            </a:extLst>
          </p:cNvPr>
          <p:cNvSpPr>
            <a:spLocks noGrp="1"/>
          </p:cNvSpPr>
          <p:nvPr>
            <p:ph idx="1"/>
          </p:nvPr>
        </p:nvSpPr>
        <p:spPr>
          <a:xfrm>
            <a:off x="381000" y="1257300"/>
            <a:ext cx="8407893" cy="4330700"/>
          </a:xfrm>
        </p:spPr>
        <p:txBody>
          <a:bodyPr>
            <a:noAutofit/>
          </a:bodyPr>
          <a:lstStyle/>
          <a:p>
            <a:pPr marL="217170" indent="-171450"/>
            <a:r>
              <a:rPr lang="en-US" sz="1100" i="1" dirty="0">
                <a:latin typeface="Arial Narrow" panose="020B0606020202030204" pitchFamily="34" charset="0"/>
              </a:rPr>
              <a:t>Mass Fatality Incident Family Assistance Operations:  Recommended Strategies for Local and State Agencies</a:t>
            </a:r>
            <a:r>
              <a:rPr lang="en-US" sz="1100" dirty="0">
                <a:latin typeface="Arial Narrow" panose="020B0606020202030204" pitchFamily="34" charset="0"/>
              </a:rPr>
              <a:t>, FBI Office for Victim Assistance and the NTSB Transportation Disaster Assistance Division</a:t>
            </a:r>
          </a:p>
          <a:p>
            <a:pPr marL="217170" indent="-171450"/>
            <a:r>
              <a:rPr lang="en-US" sz="1100" i="1" dirty="0">
                <a:latin typeface="Arial Narrow" panose="020B0606020202030204" pitchFamily="34" charset="0"/>
              </a:rPr>
              <a:t>Target Capabilities List: A companion to the National Preparedness Guidelines</a:t>
            </a:r>
            <a:r>
              <a:rPr lang="en-US" sz="1100" dirty="0">
                <a:latin typeface="Arial Narrow" panose="020B0606020202030204" pitchFamily="34" charset="0"/>
              </a:rPr>
              <a:t>, U.S. Department of Homeland Security, September 2007</a:t>
            </a:r>
          </a:p>
          <a:p>
            <a:pPr marL="217170" indent="-171450"/>
            <a:r>
              <a:rPr lang="en-US" sz="1100" i="1" dirty="0">
                <a:latin typeface="Arial Narrow" panose="020B0606020202030204" pitchFamily="34" charset="0"/>
              </a:rPr>
              <a:t>Public Health Preparedness Capabilities:  National Standards for State and Local Planning, </a:t>
            </a:r>
            <a:r>
              <a:rPr lang="en-US" sz="1100" dirty="0">
                <a:latin typeface="Arial Narrow" panose="020B0606020202030204" pitchFamily="34" charset="0"/>
              </a:rPr>
              <a:t>Centers for Disease Control and Prevention, March 2011 </a:t>
            </a:r>
          </a:p>
          <a:p>
            <a:pPr marL="217170" indent="-171450"/>
            <a:r>
              <a:rPr lang="en-US" sz="1100" i="1" dirty="0">
                <a:latin typeface="Arial Narrow" panose="020B0606020202030204" pitchFamily="34" charset="0"/>
              </a:rPr>
              <a:t>Template Field Operations Guide for Reunification and Family Assistance</a:t>
            </a:r>
            <a:r>
              <a:rPr lang="en-US" sz="1100" dirty="0">
                <a:latin typeface="Arial Narrow" panose="020B0606020202030204" pitchFamily="34" charset="0"/>
              </a:rPr>
              <a:t>, Twin Cities Metro Area Operations Curtain Call After Action Work Group, v.04212014</a:t>
            </a:r>
          </a:p>
          <a:p>
            <a:pPr marL="217170" indent="-171450"/>
            <a:r>
              <a:rPr lang="en-US" sz="1100" i="1" dirty="0">
                <a:latin typeface="Arial Narrow" panose="020B0606020202030204" pitchFamily="34" charset="0"/>
              </a:rPr>
              <a:t>Mass Fatality and Family Assistance Operations Response Plan Version 4. </a:t>
            </a:r>
            <a:r>
              <a:rPr lang="en-US" sz="1100" dirty="0">
                <a:latin typeface="Arial Narrow" panose="020B0606020202030204" pitchFamily="34" charset="0"/>
              </a:rPr>
              <a:t>Public Health-Seattle &amp; King County Mass Fatality and Family Assistance Operations Response Plan.  2015</a:t>
            </a:r>
          </a:p>
          <a:p>
            <a:pPr marL="217170" indent="-171450"/>
            <a:r>
              <a:rPr lang="en-US" sz="1100" dirty="0">
                <a:latin typeface="Arial Narrow" panose="020B0606020202030204" pitchFamily="34" charset="0"/>
              </a:rPr>
              <a:t>U.S. Department of Justice Federal Bureau of Investigation Office for Victim Assistance (FBI). </a:t>
            </a:r>
            <a:r>
              <a:rPr lang="en-US" sz="1100" i="1" dirty="0">
                <a:latin typeface="Arial Narrow" panose="020B0606020202030204" pitchFamily="34" charset="0"/>
              </a:rPr>
              <a:t>Mass Fatality Incident Assistance Operations: Recommended Strategies for Local and State Agencies. </a:t>
            </a:r>
            <a:r>
              <a:rPr lang="en-US" sz="1100" dirty="0">
                <a:latin typeface="Arial Narrow" panose="020B0606020202030204" pitchFamily="34" charset="0"/>
              </a:rPr>
              <a:t>Retrieved from </a:t>
            </a:r>
            <a:r>
              <a:rPr lang="en-US" sz="1100" dirty="0">
                <a:latin typeface="Arial Narrow" panose="020B0606020202030204" pitchFamily="34" charset="0"/>
                <a:hlinkClick r:id="rId3"/>
              </a:rPr>
              <a:t>https://ntsb.gov/tda/TDADocuments/Mass%20Fatality%20Incident%20Family%20Assistance%20Operations.pdf</a:t>
            </a:r>
            <a:endParaRPr lang="en-US" sz="1100" dirty="0">
              <a:latin typeface="Arial Narrow" panose="020B0606020202030204" pitchFamily="34" charset="0"/>
            </a:endParaRPr>
          </a:p>
          <a:p>
            <a:pPr marL="217170" indent="-171450"/>
            <a:r>
              <a:rPr lang="en-US" sz="1100" dirty="0">
                <a:latin typeface="Arial Narrow" panose="020B0606020202030204" pitchFamily="34" charset="0"/>
                <a:hlinkClick r:id="rId4"/>
              </a:rPr>
              <a:t>www.fairfieldct.org/FAC</a:t>
            </a:r>
            <a:r>
              <a:rPr lang="en-US" sz="1100" dirty="0">
                <a:latin typeface="Arial Narrow" panose="020B0606020202030204" pitchFamily="34" charset="0"/>
              </a:rPr>
              <a:t> </a:t>
            </a:r>
          </a:p>
          <a:p>
            <a:pPr marL="217170" indent="-171450"/>
            <a:r>
              <a:rPr lang="en-US" sz="1100" dirty="0">
                <a:latin typeface="Arial Narrow" panose="020B0606020202030204" pitchFamily="34" charset="0"/>
                <a:hlinkClick r:id="" action="ppaction://noaction"/>
              </a:rPr>
              <a:t>https://www.ovc.gov/pubs/mvt-toolkit/victim-assistance.html#fac</a:t>
            </a:r>
          </a:p>
          <a:p>
            <a:pPr marL="217170" indent="-171450"/>
            <a:r>
              <a:rPr lang="en-US" sz="1100" dirty="0">
                <a:latin typeface="Arial Narrow" panose="020B0606020202030204" pitchFamily="34" charset="0"/>
                <a:hlinkClick r:id="" action="ppaction://noaction"/>
              </a:rPr>
              <a:t>https://training.fema.gov/hiedu/docs/bray%20-%20growing%20trend%20for%20family%20assistance%20in%20hi%20ed%20em.docx</a:t>
            </a:r>
            <a:endParaRPr lang="en-US" sz="1100" dirty="0">
              <a:latin typeface="Arial Narrow" panose="020B0606020202030204" pitchFamily="34" charset="0"/>
            </a:endParaRPr>
          </a:p>
          <a:p>
            <a:pPr marL="217170" indent="-171450"/>
            <a:r>
              <a:rPr lang="en-US" sz="1100" dirty="0">
                <a:latin typeface="Arial Narrow" panose="020B0606020202030204" pitchFamily="34" charset="0"/>
                <a:hlinkClick r:id="" action="ppaction://noaction"/>
              </a:rPr>
              <a:t>http://www.redcross.org/news/article/Family-Assistance-Center-in-Boston-Helps-Families-of-Victims-Heal</a:t>
            </a:r>
            <a:r>
              <a:rPr lang="en-US" sz="1100" dirty="0">
                <a:latin typeface="Arial Narrow" panose="020B0606020202030204" pitchFamily="34" charset="0"/>
              </a:rPr>
              <a:t> </a:t>
            </a:r>
          </a:p>
          <a:p>
            <a:pPr marL="217170" indent="-171450"/>
            <a:r>
              <a:rPr lang="en-US" sz="1100" dirty="0">
                <a:latin typeface="Arial Narrow" panose="020B0606020202030204" pitchFamily="34" charset="0"/>
                <a:hlinkClick r:id="" action="ppaction://noaction"/>
              </a:rPr>
              <a:t>http://webcache.googleusercontent.com/search?q=cache:1vHgisFZSEQJ:www.ct.gov/ag/lib/ag/charities/sandyhook/txt/americanredcrosstext.pdf+&amp;cd=1&amp;hl=en&amp;ct=clnk&amp;gl=us</a:t>
            </a:r>
            <a:r>
              <a:rPr lang="en-US" sz="1100" dirty="0">
                <a:latin typeface="Arial Narrow" panose="020B0606020202030204" pitchFamily="34" charset="0"/>
              </a:rPr>
              <a:t> </a:t>
            </a:r>
          </a:p>
          <a:p>
            <a:pPr marL="217170" indent="-171450"/>
            <a:r>
              <a:rPr lang="en-US" sz="1100" dirty="0">
                <a:latin typeface="Arial Narrow" panose="020B0606020202030204" pitchFamily="34" charset="0"/>
              </a:rPr>
              <a:t>Images used from Google Images</a:t>
            </a:r>
          </a:p>
          <a:p>
            <a:pPr marL="45720" indent="0">
              <a:buNone/>
            </a:pPr>
            <a:endParaRPr lang="en-US" sz="1100" dirty="0">
              <a:latin typeface="Arial Narrow" panose="020B0606020202030204" pitchFamily="34" charset="0"/>
            </a:endParaRPr>
          </a:p>
          <a:p>
            <a:pPr marL="45720" indent="0">
              <a:buNone/>
            </a:pPr>
            <a:endParaRPr lang="en-US" sz="1100" dirty="0">
              <a:latin typeface="Arial Narrow" panose="020B0606020202030204" pitchFamily="34" charset="0"/>
            </a:endParaRPr>
          </a:p>
          <a:p>
            <a:pPr marL="45720" indent="0">
              <a:buNone/>
            </a:pPr>
            <a:endParaRPr lang="en-US" sz="1100" dirty="0">
              <a:latin typeface="Arial Narrow" panose="020B0606020202030204" pitchFamily="34" charset="0"/>
            </a:endParaRPr>
          </a:p>
        </p:txBody>
      </p:sp>
      <p:sp>
        <p:nvSpPr>
          <p:cNvPr id="5" name="Slide Number Placeholder 4">
            <a:extLst>
              <a:ext uri="{FF2B5EF4-FFF2-40B4-BE49-F238E27FC236}">
                <a16:creationId xmlns:a16="http://schemas.microsoft.com/office/drawing/2014/main" id="{1A0E84C5-97A1-400D-B672-380FFE94BA3E}"/>
              </a:ext>
            </a:extLst>
          </p:cNvPr>
          <p:cNvSpPr>
            <a:spLocks noGrp="1"/>
          </p:cNvSpPr>
          <p:nvPr>
            <p:ph type="sldNum" sz="quarter" idx="12"/>
          </p:nvPr>
        </p:nvSpPr>
        <p:spPr/>
        <p:txBody>
          <a:bodyPr/>
          <a:lstStyle/>
          <a:p>
            <a:fld id="{F7886C9C-DC18-4195-8FD5-A50AA931D419}" type="slidenum">
              <a:rPr lang="en-US" smtClean="0"/>
              <a:pPr/>
              <a:t>68</a:t>
            </a:fld>
            <a:endParaRPr lang="en-US"/>
          </a:p>
        </p:txBody>
      </p:sp>
      <p:sp>
        <p:nvSpPr>
          <p:cNvPr id="6" name="Title 5">
            <a:extLst>
              <a:ext uri="{FF2B5EF4-FFF2-40B4-BE49-F238E27FC236}">
                <a16:creationId xmlns:a16="http://schemas.microsoft.com/office/drawing/2014/main" id="{67005957-75D4-4B01-986D-7443BDE24EB7}"/>
              </a:ext>
            </a:extLst>
          </p:cNvPr>
          <p:cNvSpPr>
            <a:spLocks noGrp="1"/>
          </p:cNvSpPr>
          <p:nvPr>
            <p:ph type="title"/>
          </p:nvPr>
        </p:nvSpPr>
        <p:spPr>
          <a:xfrm>
            <a:off x="457200" y="190500"/>
            <a:ext cx="8229600" cy="889000"/>
          </a:xfrm>
        </p:spPr>
        <p:txBody>
          <a:bodyPr/>
          <a:lstStyle/>
          <a:p>
            <a:pPr algn="ctr"/>
            <a:r>
              <a:rPr lang="en-US" b="1" dirty="0">
                <a:latin typeface="Franklin Gothic Medium Cond" panose="020B0606030402020204" pitchFamily="34" charset="0"/>
              </a:rPr>
              <a:t>REFERENCES</a:t>
            </a:r>
          </a:p>
        </p:txBody>
      </p:sp>
    </p:spTree>
    <p:extLst>
      <p:ext uri="{BB962C8B-B14F-4D97-AF65-F5344CB8AC3E}">
        <p14:creationId xmlns:p14="http://schemas.microsoft.com/office/powerpoint/2010/main" val="24019281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13">
      <a:dk1>
        <a:sysClr val="windowText" lastClr="000000"/>
      </a:dk1>
      <a:lt1>
        <a:sysClr val="window" lastClr="FFFFFF"/>
      </a:lt1>
      <a:dk2>
        <a:srgbClr val="C00000"/>
      </a:dk2>
      <a:lt2>
        <a:srgbClr val="DBF5F9"/>
      </a:lt2>
      <a:accent1>
        <a:srgbClr val="0F6FC6"/>
      </a:accent1>
      <a:accent2>
        <a:srgbClr val="009DD9"/>
      </a:accent2>
      <a:accent3>
        <a:srgbClr val="A5A5A5"/>
      </a:accent3>
      <a:accent4>
        <a:srgbClr val="FF0000"/>
      </a:accent4>
      <a:accent5>
        <a:srgbClr val="C00000"/>
      </a:accent5>
      <a:accent6>
        <a:srgbClr val="595959"/>
      </a:accent6>
      <a:hlink>
        <a:srgbClr val="0070C0"/>
      </a:hlink>
      <a:folHlink>
        <a:srgbClr val="0F6FC6"/>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1971</TotalTime>
  <Words>5803</Words>
  <Application>Microsoft Office PowerPoint</Application>
  <PresentationFormat>On-screen Show (16:10)</PresentationFormat>
  <Paragraphs>820</Paragraphs>
  <Slides>68</Slides>
  <Notes>60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68</vt:i4>
      </vt:variant>
    </vt:vector>
  </HeadingPairs>
  <TitlesOfParts>
    <vt:vector size="78" baseType="lpstr">
      <vt:lpstr>Arial</vt:lpstr>
      <vt:lpstr>Arial Black</vt:lpstr>
      <vt:lpstr>Arial Narrow</vt:lpstr>
      <vt:lpstr>Calibri</vt:lpstr>
      <vt:lpstr>Franklin Gothic Book</vt:lpstr>
      <vt:lpstr>Franklin Gothic Medium Cond</vt:lpstr>
      <vt:lpstr>Perpetua</vt:lpstr>
      <vt:lpstr>Wingdings</vt:lpstr>
      <vt:lpstr>Wingdings 2</vt:lpstr>
      <vt:lpstr>Equity</vt:lpstr>
      <vt:lpstr>FAC-101</vt:lpstr>
      <vt:lpstr>PowerPoint Presentation</vt:lpstr>
      <vt:lpstr>PRESENTER</vt:lpstr>
      <vt:lpstr>OBJECTIVES</vt:lpstr>
      <vt:lpstr>PowerPoint Presentation</vt:lpstr>
      <vt:lpstr>PowerPoint Presentation</vt:lpstr>
      <vt:lpstr>MASS FATALITY  MANAGEMENT</vt:lpstr>
      <vt:lpstr>FAC: DEFINED</vt:lpstr>
      <vt:lpstr>PowerPoint Presentation</vt:lpstr>
      <vt:lpstr>FAC: PURPOSE</vt:lpstr>
      <vt:lpstr>FAC: PURPOSE</vt:lpstr>
      <vt:lpstr>FAC: GOALS</vt:lpstr>
      <vt:lpstr>FAC HISTORY</vt:lpstr>
      <vt:lpstr>PowerPoint Presentation</vt:lpstr>
      <vt:lpstr>PowerPoint Presentation</vt:lpstr>
      <vt:lpstr>PowerPoint Presentation</vt:lpstr>
      <vt:lpstr>PowerPoint Presentation</vt:lpstr>
      <vt:lpstr>PowerPoint Presentation</vt:lpstr>
      <vt:lpstr>PowerPoint Presentation</vt:lpstr>
      <vt:lpstr>ESTABLISHING A FAC</vt:lpstr>
      <vt:lpstr>FAC: ACTIVATION</vt:lpstr>
      <vt:lpstr>FAC: DURATION</vt:lpstr>
      <vt:lpstr>SAMPLE LAYOUT</vt:lpstr>
      <vt:lpstr>FAC Plan Considerations* </vt:lpstr>
      <vt:lpstr>PowerPoint Presentation</vt:lpstr>
      <vt:lpstr>ASSUMPTIONS</vt:lpstr>
      <vt:lpstr>ASSUMPTIONS (cont.)</vt:lpstr>
      <vt:lpstr>ASSUMPTIONS (cont.)</vt:lpstr>
      <vt:lpstr>SCOPE</vt:lpstr>
      <vt:lpstr>SITE REQUIREMENTS</vt:lpstr>
      <vt:lpstr>SITE SECURITY ASSESSMENT</vt:lpstr>
      <vt:lpstr>STAFFING</vt:lpstr>
      <vt:lpstr>STAFFING</vt:lpstr>
      <vt:lpstr>FAC MANAGEMENT</vt:lpstr>
      <vt:lpstr>MEDIA &amp; PIO</vt:lpstr>
      <vt:lpstr>SAFETY OFFICER</vt:lpstr>
      <vt:lpstr>RESOURCE DESK</vt:lpstr>
      <vt:lpstr>GREETERS</vt:lpstr>
      <vt:lpstr>USHERS</vt:lpstr>
      <vt:lpstr>FAMILY REGISTRATION</vt:lpstr>
      <vt:lpstr>FAMILY REGISTRATION PROCEDURE</vt:lpstr>
      <vt:lpstr>FAMILY REGISTRATION PROCEDURE (cont.)</vt:lpstr>
      <vt:lpstr>FAMILY LIAISON</vt:lpstr>
      <vt:lpstr>VULNERABLE POPULATIONS</vt:lpstr>
      <vt:lpstr>TRANSLATION/INTERPRETER SERVICES</vt:lpstr>
      <vt:lpstr>CULTURAL CONSIDERATIONS</vt:lpstr>
      <vt:lpstr>ANIMALS</vt:lpstr>
      <vt:lpstr>FAMILY BRIEFINGS</vt:lpstr>
      <vt:lpstr>FAMILY BRIEFINGS (cont.)</vt:lpstr>
      <vt:lpstr>FAMILY INTERVIEWS</vt:lpstr>
      <vt:lpstr>DEATH NOTIFICATIONS</vt:lpstr>
      <vt:lpstr>RELEASE OF PERSONAL EFFECTS</vt:lpstr>
      <vt:lpstr>MFI/MCI IMPACT</vt:lpstr>
      <vt:lpstr>PSYCHOLOGICAL SUPPORT SERVICES</vt:lpstr>
      <vt:lpstr>PowerPoint Presentation</vt:lpstr>
      <vt:lpstr>PSYCHOLOGICAL FIRST AID</vt:lpstr>
      <vt:lpstr>FAC RESPONDER SELF-CARE</vt:lpstr>
      <vt:lpstr>PSYCHOLOGICAL SUPPORT SERVICES</vt:lpstr>
      <vt:lpstr>MEDICAL SUPPORT SERVICES</vt:lpstr>
      <vt:lpstr>SITE VISITS</vt:lpstr>
      <vt:lpstr>MEMORIAL EVENTS</vt:lpstr>
      <vt:lpstr>OTHER FAMILY SUPPORT SERVICES</vt:lpstr>
      <vt:lpstr>CALL CENTER / HOTLINE</vt:lpstr>
      <vt:lpstr>LOGISTICS</vt:lpstr>
      <vt:lpstr>PowerPoint Presentation</vt:lpstr>
      <vt:lpstr>BEFORE</vt:lpstr>
      <vt:lpstr>QUESTIONS</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Stelmaszek</dc:creator>
  <cp:lastModifiedBy>Jessica Stelmaszek</cp:lastModifiedBy>
  <cp:revision>58</cp:revision>
  <cp:lastPrinted>2019-04-04T18:41:34Z</cp:lastPrinted>
  <dcterms:created xsi:type="dcterms:W3CDTF">2018-06-12T15:17:02Z</dcterms:created>
  <dcterms:modified xsi:type="dcterms:W3CDTF">2019-10-21T15:03:34Z</dcterms:modified>
</cp:coreProperties>
</file>